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83732" r:id="rId2"/>
  </p:sldMasterIdLst>
  <p:notesMasterIdLst>
    <p:notesMasterId r:id="rId37"/>
  </p:notesMasterIdLst>
  <p:handoutMasterIdLst>
    <p:handoutMasterId r:id="rId38"/>
  </p:handoutMasterIdLst>
  <p:sldIdLst>
    <p:sldId id="364" r:id="rId3"/>
    <p:sldId id="366" r:id="rId4"/>
    <p:sldId id="402" r:id="rId5"/>
    <p:sldId id="403" r:id="rId6"/>
    <p:sldId id="404" r:id="rId7"/>
    <p:sldId id="371" r:id="rId8"/>
    <p:sldId id="405" r:id="rId9"/>
    <p:sldId id="368" r:id="rId10"/>
    <p:sldId id="367" r:id="rId11"/>
    <p:sldId id="369" r:id="rId12"/>
    <p:sldId id="370" r:id="rId13"/>
    <p:sldId id="373" r:id="rId14"/>
    <p:sldId id="372" r:id="rId15"/>
    <p:sldId id="375" r:id="rId16"/>
    <p:sldId id="376" r:id="rId17"/>
    <p:sldId id="374" r:id="rId18"/>
    <p:sldId id="377" r:id="rId19"/>
    <p:sldId id="378" r:id="rId20"/>
    <p:sldId id="381" r:id="rId21"/>
    <p:sldId id="386" r:id="rId22"/>
    <p:sldId id="387" r:id="rId23"/>
    <p:sldId id="388" r:id="rId24"/>
    <p:sldId id="389" r:id="rId25"/>
    <p:sldId id="390" r:id="rId26"/>
    <p:sldId id="391" r:id="rId27"/>
    <p:sldId id="392" r:id="rId28"/>
    <p:sldId id="393" r:id="rId29"/>
    <p:sldId id="394" r:id="rId30"/>
    <p:sldId id="395" r:id="rId31"/>
    <p:sldId id="396" r:id="rId32"/>
    <p:sldId id="397" r:id="rId33"/>
    <p:sldId id="399" r:id="rId34"/>
    <p:sldId id="401" r:id="rId35"/>
    <p:sldId id="406" r:id="rId3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guide id="3" orient="horz" pos="3133">
          <p15:clr>
            <a:srgbClr val="A4A3A4"/>
          </p15:clr>
        </p15:guide>
        <p15:guide id="4"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CCECFF"/>
    <a:srgbClr val="0033CC"/>
    <a:srgbClr val="CC3300"/>
    <a:srgbClr val="CCFFFF"/>
    <a:srgbClr val="6A0F00"/>
    <a:srgbClr val="FF7C8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9513" autoAdjust="0"/>
  </p:normalViewPr>
  <p:slideViewPr>
    <p:cSldViewPr>
      <p:cViewPr varScale="1">
        <p:scale>
          <a:sx n="72" d="100"/>
          <a:sy n="72" d="100"/>
        </p:scale>
        <p:origin x="9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3067" y="-77"/>
      </p:cViewPr>
      <p:guideLst>
        <p:guide orient="horz" pos="3127"/>
        <p:guide pos="2142"/>
        <p:guide orient="horz" pos="3133"/>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5"/>
          </a:xfrm>
          <a:prstGeom prst="rect">
            <a:avLst/>
          </a:prstGeom>
        </p:spPr>
        <p:txBody>
          <a:bodyPr vert="horz" lIns="91309" tIns="45655" rIns="91309" bIns="45655" rtlCol="0"/>
          <a:lstStyle>
            <a:lvl1pPr algn="l">
              <a:defRPr sz="1200"/>
            </a:lvl1pPr>
          </a:lstStyle>
          <a:p>
            <a:endParaRPr lang="ru-RU"/>
          </a:p>
        </p:txBody>
      </p:sp>
      <p:sp>
        <p:nvSpPr>
          <p:cNvPr id="3" name="Дата 2"/>
          <p:cNvSpPr>
            <a:spLocks noGrp="1"/>
          </p:cNvSpPr>
          <p:nvPr>
            <p:ph type="dt" sz="quarter" idx="1"/>
          </p:nvPr>
        </p:nvSpPr>
        <p:spPr>
          <a:xfrm>
            <a:off x="3884614" y="0"/>
            <a:ext cx="2971800" cy="497365"/>
          </a:xfrm>
          <a:prstGeom prst="rect">
            <a:avLst/>
          </a:prstGeom>
        </p:spPr>
        <p:txBody>
          <a:bodyPr vert="horz" lIns="91309" tIns="45655" rIns="91309" bIns="45655" rtlCol="0"/>
          <a:lstStyle>
            <a:lvl1pPr algn="r">
              <a:defRPr sz="1200"/>
            </a:lvl1pPr>
          </a:lstStyle>
          <a:p>
            <a:fld id="{2695E72F-0004-4388-8F4C-67C84D032F8E}" type="datetimeFigureOut">
              <a:rPr lang="ru-RU" smtClean="0"/>
              <a:pPr/>
              <a:t>10.05.2017</a:t>
            </a:fld>
            <a:endParaRPr lang="ru-RU"/>
          </a:p>
        </p:txBody>
      </p:sp>
      <p:sp>
        <p:nvSpPr>
          <p:cNvPr id="4" name="Нижний колонтитул 3"/>
          <p:cNvSpPr>
            <a:spLocks noGrp="1"/>
          </p:cNvSpPr>
          <p:nvPr>
            <p:ph type="ftr" sz="quarter" idx="2"/>
          </p:nvPr>
        </p:nvSpPr>
        <p:spPr>
          <a:xfrm>
            <a:off x="0" y="9448185"/>
            <a:ext cx="2971800" cy="497365"/>
          </a:xfrm>
          <a:prstGeom prst="rect">
            <a:avLst/>
          </a:prstGeom>
        </p:spPr>
        <p:txBody>
          <a:bodyPr vert="horz" lIns="91309" tIns="45655" rIns="91309" bIns="45655" rtlCol="0" anchor="b"/>
          <a:lstStyle>
            <a:lvl1pPr algn="l">
              <a:defRPr sz="1200"/>
            </a:lvl1pPr>
          </a:lstStyle>
          <a:p>
            <a:endParaRPr lang="ru-RU"/>
          </a:p>
        </p:txBody>
      </p:sp>
      <p:sp>
        <p:nvSpPr>
          <p:cNvPr id="5" name="Номер слайда 4"/>
          <p:cNvSpPr>
            <a:spLocks noGrp="1"/>
          </p:cNvSpPr>
          <p:nvPr>
            <p:ph type="sldNum" sz="quarter" idx="3"/>
          </p:nvPr>
        </p:nvSpPr>
        <p:spPr>
          <a:xfrm>
            <a:off x="3884614" y="9448185"/>
            <a:ext cx="2971800" cy="497365"/>
          </a:xfrm>
          <a:prstGeom prst="rect">
            <a:avLst/>
          </a:prstGeom>
        </p:spPr>
        <p:txBody>
          <a:bodyPr vert="horz" lIns="91309" tIns="45655" rIns="91309" bIns="45655" rtlCol="0" anchor="b"/>
          <a:lstStyle>
            <a:lvl1pPr algn="r">
              <a:defRPr sz="1200"/>
            </a:lvl1pPr>
          </a:lstStyle>
          <a:p>
            <a:fld id="{8FB6598B-7D94-43FB-9FBF-632D67C5CFD5}" type="slidenum">
              <a:rPr lang="ru-RU" smtClean="0"/>
              <a:pPr/>
              <a:t>‹#›</a:t>
            </a:fld>
            <a:endParaRPr lang="ru-RU"/>
          </a:p>
        </p:txBody>
      </p:sp>
    </p:spTree>
    <p:extLst>
      <p:ext uri="{BB962C8B-B14F-4D97-AF65-F5344CB8AC3E}">
        <p14:creationId xmlns:p14="http://schemas.microsoft.com/office/powerpoint/2010/main" val="160037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309" tIns="45655" rIns="91309" bIns="45655" rtlCol="0"/>
          <a:lstStyle>
            <a:lvl1pPr algn="l">
              <a:defRPr sz="1200"/>
            </a:lvl1pPr>
          </a:lstStyle>
          <a:p>
            <a:endParaRPr lang="ru-RU"/>
          </a:p>
        </p:txBody>
      </p:sp>
      <p:sp>
        <p:nvSpPr>
          <p:cNvPr id="3" name="Дата 2"/>
          <p:cNvSpPr>
            <a:spLocks noGrp="1"/>
          </p:cNvSpPr>
          <p:nvPr>
            <p:ph type="dt" idx="1"/>
          </p:nvPr>
        </p:nvSpPr>
        <p:spPr>
          <a:xfrm>
            <a:off x="3884614" y="0"/>
            <a:ext cx="2971800" cy="496888"/>
          </a:xfrm>
          <a:prstGeom prst="rect">
            <a:avLst/>
          </a:prstGeom>
        </p:spPr>
        <p:txBody>
          <a:bodyPr vert="horz" lIns="91309" tIns="45655" rIns="91309" bIns="45655" rtlCol="0"/>
          <a:lstStyle>
            <a:lvl1pPr algn="r">
              <a:defRPr sz="1200"/>
            </a:lvl1pPr>
          </a:lstStyle>
          <a:p>
            <a:fld id="{50533E26-8204-4D51-B717-5676376E12D2}" type="datetimeFigureOut">
              <a:rPr lang="ru-RU" smtClean="0"/>
              <a:pPr/>
              <a:t>10.05.2017</a:t>
            </a:fld>
            <a:endParaRPr lang="ru-RU"/>
          </a:p>
        </p:txBody>
      </p:sp>
      <p:sp>
        <p:nvSpPr>
          <p:cNvPr id="4" name="Образ слайда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309" tIns="45655" rIns="91309" bIns="45655" rtlCol="0" anchor="ctr"/>
          <a:lstStyle/>
          <a:p>
            <a:endParaRPr lang="ru-RU"/>
          </a:p>
        </p:txBody>
      </p:sp>
      <p:sp>
        <p:nvSpPr>
          <p:cNvPr id="5" name="Заметки 4"/>
          <p:cNvSpPr>
            <a:spLocks noGrp="1"/>
          </p:cNvSpPr>
          <p:nvPr>
            <p:ph type="body" sz="quarter" idx="3"/>
          </p:nvPr>
        </p:nvSpPr>
        <p:spPr>
          <a:xfrm>
            <a:off x="685801" y="4724400"/>
            <a:ext cx="5486400" cy="4476750"/>
          </a:xfrm>
          <a:prstGeom prst="rect">
            <a:avLst/>
          </a:prstGeom>
        </p:spPr>
        <p:txBody>
          <a:bodyPr vert="horz" lIns="91309" tIns="45655" rIns="91309" bIns="45655"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800"/>
            <a:ext cx="2971800" cy="496888"/>
          </a:xfrm>
          <a:prstGeom prst="rect">
            <a:avLst/>
          </a:prstGeom>
        </p:spPr>
        <p:txBody>
          <a:bodyPr vert="horz" lIns="91309" tIns="45655" rIns="91309" bIns="45655" rtlCol="0" anchor="b"/>
          <a:lstStyle>
            <a:lvl1pPr algn="l">
              <a:defRPr sz="1200"/>
            </a:lvl1pPr>
          </a:lstStyle>
          <a:p>
            <a:endParaRPr lang="ru-RU"/>
          </a:p>
        </p:txBody>
      </p:sp>
      <p:sp>
        <p:nvSpPr>
          <p:cNvPr id="7" name="Номер слайда 6"/>
          <p:cNvSpPr>
            <a:spLocks noGrp="1"/>
          </p:cNvSpPr>
          <p:nvPr>
            <p:ph type="sldNum" sz="quarter" idx="5"/>
          </p:nvPr>
        </p:nvSpPr>
        <p:spPr>
          <a:xfrm>
            <a:off x="3884614" y="9448800"/>
            <a:ext cx="2971800" cy="496888"/>
          </a:xfrm>
          <a:prstGeom prst="rect">
            <a:avLst/>
          </a:prstGeom>
        </p:spPr>
        <p:txBody>
          <a:bodyPr vert="horz" lIns="91309" tIns="45655" rIns="91309" bIns="45655" rtlCol="0" anchor="b"/>
          <a:lstStyle>
            <a:lvl1pPr algn="r">
              <a:defRPr sz="1200"/>
            </a:lvl1pPr>
          </a:lstStyle>
          <a:p>
            <a:fld id="{B544D9F5-3676-48A6-B5DF-3F4DF1123416}" type="slidenum">
              <a:rPr lang="ru-RU" smtClean="0"/>
              <a:pPr/>
              <a:t>‹#›</a:t>
            </a:fld>
            <a:endParaRPr lang="ru-RU"/>
          </a:p>
        </p:txBody>
      </p:sp>
    </p:spTree>
    <p:extLst>
      <p:ext uri="{BB962C8B-B14F-4D97-AF65-F5344CB8AC3E}">
        <p14:creationId xmlns:p14="http://schemas.microsoft.com/office/powerpoint/2010/main" val="334216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544D9F5-3676-48A6-B5DF-3F4DF1123416}" type="slidenum">
              <a:rPr lang="ru-RU" smtClean="0"/>
              <a:pPr/>
              <a:t>1</a:t>
            </a:fld>
            <a:endParaRPr lang="ru-RU"/>
          </a:p>
        </p:txBody>
      </p:sp>
    </p:spTree>
    <p:extLst>
      <p:ext uri="{BB962C8B-B14F-4D97-AF65-F5344CB8AC3E}">
        <p14:creationId xmlns:p14="http://schemas.microsoft.com/office/powerpoint/2010/main" val="892543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399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666A7E-7CE6-456A-B48C-FA31781CA4B3}" type="slidenum">
              <a:rPr lang="ru-RU" altLang="ru-RU"/>
              <a:pPr eaLnBrk="1" hangingPunct="1"/>
              <a:t>28</a:t>
            </a:fld>
            <a:endParaRPr lang="ru-RU" altLang="ru-RU"/>
          </a:p>
        </p:txBody>
      </p:sp>
    </p:spTree>
    <p:extLst>
      <p:ext uri="{BB962C8B-B14F-4D97-AF65-F5344CB8AC3E}">
        <p14:creationId xmlns:p14="http://schemas.microsoft.com/office/powerpoint/2010/main" val="3694658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smtClean="0"/>
              <a:t>Статья 79. Обязанности медицинских организаций</a:t>
            </a:r>
          </a:p>
          <a:p>
            <a:r>
              <a:rPr lang="ru-RU" altLang="ru-RU" smtClean="0"/>
              <a:t> 1. Медицинская организация обязана:</a:t>
            </a:r>
          </a:p>
          <a:p>
            <a:r>
              <a:rPr lang="ru-RU" altLang="ru-RU" smtClean="0"/>
              <a:t>11) </a:t>
            </a:r>
            <a:r>
              <a:rPr lang="ru-RU" altLang="ru-RU" b="1" smtClean="0"/>
              <a:t>вести медицинскую документацию в установленном порядке</a:t>
            </a:r>
            <a:r>
              <a:rPr lang="ru-RU" altLang="ru-RU" smtClean="0"/>
              <a:t> и представлять отчетность по видам, формам, в сроки и в объеме, которые установлены уполномоченным федеральным органом исполнительной власти;</a:t>
            </a:r>
          </a:p>
          <a:p>
            <a:r>
              <a:rPr lang="ru-RU" altLang="ru-RU" smtClean="0"/>
              <a:t>12) </a:t>
            </a:r>
            <a:r>
              <a:rPr lang="ru-RU" altLang="ru-RU" b="1" smtClean="0"/>
              <a:t>обеспечивать учет и хранение медицинской документации</a:t>
            </a:r>
            <a:r>
              <a:rPr lang="ru-RU" altLang="ru-RU" smtClean="0"/>
              <a:t>, в том числе бланков строгой отчетности;</a:t>
            </a:r>
          </a:p>
          <a:p>
            <a:endParaRPr lang="ru-RU" altLang="ru-RU" smtClean="0"/>
          </a:p>
        </p:txBody>
      </p:sp>
      <p:sp>
        <p:nvSpPr>
          <p:cNvPr id="409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99C1A-14A5-4F23-921E-0F13F5BC7D47}" type="slidenum">
              <a:rPr lang="ru-RU" altLang="ru-RU"/>
              <a:pPr eaLnBrk="1" hangingPunct="1"/>
              <a:t>29</a:t>
            </a:fld>
            <a:endParaRPr lang="ru-RU" altLang="ru-RU"/>
          </a:p>
        </p:txBody>
      </p:sp>
    </p:spTree>
    <p:extLst>
      <p:ext uri="{BB962C8B-B14F-4D97-AF65-F5344CB8AC3E}">
        <p14:creationId xmlns:p14="http://schemas.microsoft.com/office/powerpoint/2010/main" val="2324459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b="1" smtClean="0"/>
              <a:t>Статья 86. Полномочия органов, осуществляющих государственный контроль в сфере охраны здоровья</a:t>
            </a:r>
            <a:endParaRPr lang="ru-RU" altLang="ru-RU" smtClean="0"/>
          </a:p>
          <a:p>
            <a:r>
              <a:rPr lang="ru-RU" altLang="ru-RU" smtClean="0"/>
              <a:t> 1</a:t>
            </a:r>
            <a:r>
              <a:rPr lang="ru-RU" altLang="ru-RU" b="1" smtClean="0"/>
              <a:t>. Уполномоченные федеральные органы исполнительной власти</a:t>
            </a:r>
            <a:r>
              <a:rPr lang="ru-RU" altLang="ru-RU" smtClean="0"/>
              <a:t>, органы исполнительной власти субъектов Российской Федерации, осуществляющие государственный контроль в сфере охраны здоровья (далее - органы государственного контроля):</a:t>
            </a:r>
          </a:p>
          <a:p>
            <a:r>
              <a:rPr lang="ru-RU" altLang="ru-RU" smtClean="0"/>
              <a:t>1) </a:t>
            </a:r>
            <a:r>
              <a:rPr lang="ru-RU" altLang="ru-RU" b="1" smtClean="0"/>
              <a:t>выдают обязательные для исполнения предписания в случае выявления нарушений законодательства Российской Федерации в сфере охраны здоровья, законодательства Российской Федерации об обращении лекарственных средств</a:t>
            </a:r>
            <a:r>
              <a:rPr lang="ru-RU" altLang="ru-RU" smtClean="0"/>
              <a:t>;</a:t>
            </a:r>
          </a:p>
        </p:txBody>
      </p:sp>
      <p:sp>
        <p:nvSpPr>
          <p:cNvPr id="419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DC10AB-5D3F-4AED-B615-FB4C827209D1}" type="slidenum">
              <a:rPr lang="ru-RU" altLang="ru-RU"/>
              <a:pPr eaLnBrk="1" hangingPunct="1"/>
              <a:t>30</a:t>
            </a:fld>
            <a:endParaRPr lang="ru-RU" altLang="ru-RU"/>
          </a:p>
        </p:txBody>
      </p:sp>
    </p:spTree>
    <p:extLst>
      <p:ext uri="{BB962C8B-B14F-4D97-AF65-F5344CB8AC3E}">
        <p14:creationId xmlns:p14="http://schemas.microsoft.com/office/powerpoint/2010/main" val="4032236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smtClean="0"/>
              <a:t>Приказ 1040н Приказ Минздрава России от 13.12.2012 N 1040н</a:t>
            </a:r>
          </a:p>
          <a:p>
            <a:r>
              <a:rPr lang="ru-RU" altLang="ru-RU" smtClean="0"/>
              <a:t>"Об утверждении Положения о территориальном органе Федеральной службы по надзору в сфере здравоохранения"</a:t>
            </a:r>
          </a:p>
          <a:p>
            <a:r>
              <a:rPr lang="ru-RU" altLang="ru-RU" smtClean="0"/>
              <a:t>8. Территориальный орган в целях реализации полномочий в установленной сфере деятельности имеет право:</a:t>
            </a:r>
          </a:p>
          <a:p>
            <a:r>
              <a:rPr lang="ru-RU" altLang="ru-RU" smtClean="0"/>
              <a:t>8.2. запрашивать и получать сведения, необходимые для принятия решений по вопросам, отнесенным к компетенции территориального органа;</a:t>
            </a:r>
          </a:p>
          <a:p>
            <a:endParaRPr lang="ru-RU" altLang="ru-RU" smtClean="0"/>
          </a:p>
          <a:p>
            <a:endParaRPr lang="ru-RU" altLang="ru-RU" smtClean="0"/>
          </a:p>
        </p:txBody>
      </p:sp>
      <p:sp>
        <p:nvSpPr>
          <p:cNvPr id="430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8A4696-5F54-485C-B1EC-6493D597E41E}" type="slidenum">
              <a:rPr lang="ru-RU" altLang="ru-RU"/>
              <a:pPr eaLnBrk="1" hangingPunct="1"/>
              <a:t>31</a:t>
            </a:fld>
            <a:endParaRPr lang="ru-RU" altLang="ru-RU"/>
          </a:p>
        </p:txBody>
      </p:sp>
    </p:spTree>
    <p:extLst>
      <p:ext uri="{BB962C8B-B14F-4D97-AF65-F5344CB8AC3E}">
        <p14:creationId xmlns:p14="http://schemas.microsoft.com/office/powerpoint/2010/main" val="2975881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smtClean="0"/>
              <a:t>Приказ 1040н Приказ Минздрава России от 13.12.2012 N 1040н</a:t>
            </a:r>
          </a:p>
          <a:p>
            <a:r>
              <a:rPr lang="ru-RU" altLang="ru-RU" smtClean="0"/>
              <a:t>"Об утверждении Положения о территориальном органе Федеральной службы по надзору в сфере здравоохранения"</a:t>
            </a:r>
          </a:p>
          <a:p>
            <a:r>
              <a:rPr lang="ru-RU" altLang="ru-RU" smtClean="0"/>
              <a:t>8. Территориальный орган в целях реализации полномочий в установленной сфере деятельности имеет право:</a:t>
            </a:r>
          </a:p>
          <a:p>
            <a:r>
              <a:rPr lang="ru-RU" altLang="ru-RU" smtClean="0"/>
              <a:t>8.2. запрашивать и получать сведения, необходимые для принятия решений по вопросам, отнесенным к компетенции территориального органа;</a:t>
            </a:r>
          </a:p>
          <a:p>
            <a:endParaRPr lang="ru-RU" altLang="ru-RU" smtClean="0"/>
          </a:p>
          <a:p>
            <a:endParaRPr lang="ru-RU" altLang="ru-RU" smtClean="0"/>
          </a:p>
        </p:txBody>
      </p:sp>
      <p:sp>
        <p:nvSpPr>
          <p:cNvPr id="430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8A4696-5F54-485C-B1EC-6493D597E41E}" type="slidenum">
              <a:rPr lang="ru-RU" altLang="ru-RU"/>
              <a:pPr eaLnBrk="1" hangingPunct="1"/>
              <a:t>32</a:t>
            </a:fld>
            <a:endParaRPr lang="ru-RU" altLang="ru-RU"/>
          </a:p>
        </p:txBody>
      </p:sp>
    </p:spTree>
    <p:extLst>
      <p:ext uri="{BB962C8B-B14F-4D97-AF65-F5344CB8AC3E}">
        <p14:creationId xmlns:p14="http://schemas.microsoft.com/office/powerpoint/2010/main" val="3622184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smtClean="0"/>
              <a:t>Приказ 1040н Приказ Минздрава России от 13.12.2012 N 1040н</a:t>
            </a:r>
          </a:p>
          <a:p>
            <a:r>
              <a:rPr lang="ru-RU" altLang="ru-RU" smtClean="0"/>
              <a:t>"Об утверждении Положения о территориальном органе Федеральной службы по надзору в сфере здравоохранения"</a:t>
            </a:r>
          </a:p>
          <a:p>
            <a:r>
              <a:rPr lang="ru-RU" altLang="ru-RU" smtClean="0"/>
              <a:t>8. Территориальный орган в целях реализации полномочий в установленной сфере деятельности имеет право:</a:t>
            </a:r>
          </a:p>
          <a:p>
            <a:r>
              <a:rPr lang="ru-RU" altLang="ru-RU" smtClean="0"/>
              <a:t>8.2. запрашивать и получать сведения, необходимые для принятия решений по вопросам, отнесенным к компетенции территориального органа;</a:t>
            </a:r>
          </a:p>
          <a:p>
            <a:endParaRPr lang="ru-RU" altLang="ru-RU" smtClean="0"/>
          </a:p>
          <a:p>
            <a:endParaRPr lang="ru-RU" altLang="ru-RU" smtClean="0"/>
          </a:p>
        </p:txBody>
      </p:sp>
      <p:sp>
        <p:nvSpPr>
          <p:cNvPr id="430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8A4696-5F54-485C-B1EC-6493D597E41E}" type="slidenum">
              <a:rPr lang="ru-RU" altLang="ru-RU"/>
              <a:pPr eaLnBrk="1" hangingPunct="1"/>
              <a:t>33</a:t>
            </a:fld>
            <a:endParaRPr lang="ru-RU" altLang="ru-RU"/>
          </a:p>
        </p:txBody>
      </p:sp>
    </p:spTree>
    <p:extLst>
      <p:ext uri="{BB962C8B-B14F-4D97-AF65-F5344CB8AC3E}">
        <p14:creationId xmlns:p14="http://schemas.microsoft.com/office/powerpoint/2010/main" val="395973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317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D31B0E-EE11-4563-8E66-2F5CE94E7DC1}" type="slidenum">
              <a:rPr lang="ru-RU" altLang="ru-RU"/>
              <a:pPr eaLnBrk="1" hangingPunct="1"/>
              <a:t>20</a:t>
            </a:fld>
            <a:endParaRPr lang="ru-RU" altLang="ru-RU"/>
          </a:p>
        </p:txBody>
      </p:sp>
    </p:spTree>
    <p:extLst>
      <p:ext uri="{BB962C8B-B14F-4D97-AF65-F5344CB8AC3E}">
        <p14:creationId xmlns:p14="http://schemas.microsoft.com/office/powerpoint/2010/main" val="321949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3277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A3C1E5-8FA2-4B40-8E80-2CCC549BB262}" type="slidenum">
              <a:rPr lang="ru-RU" altLang="ru-RU"/>
              <a:pPr eaLnBrk="1" hangingPunct="1"/>
              <a:t>21</a:t>
            </a:fld>
            <a:endParaRPr lang="ru-RU" altLang="ru-RU"/>
          </a:p>
        </p:txBody>
      </p:sp>
    </p:spTree>
    <p:extLst>
      <p:ext uri="{BB962C8B-B14F-4D97-AF65-F5344CB8AC3E}">
        <p14:creationId xmlns:p14="http://schemas.microsoft.com/office/powerpoint/2010/main" val="98227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3379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21E018-C576-490A-848A-EBA757BEC5A4}" type="slidenum">
              <a:rPr lang="ru-RU" altLang="ru-RU"/>
              <a:pPr eaLnBrk="1" hangingPunct="1"/>
              <a:t>22</a:t>
            </a:fld>
            <a:endParaRPr lang="ru-RU" altLang="ru-RU"/>
          </a:p>
        </p:txBody>
      </p:sp>
    </p:spTree>
    <p:extLst>
      <p:ext uri="{BB962C8B-B14F-4D97-AF65-F5344CB8AC3E}">
        <p14:creationId xmlns:p14="http://schemas.microsoft.com/office/powerpoint/2010/main" val="1865890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3482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7228D9-4393-4F9E-9667-BA0D579445ED}" type="slidenum">
              <a:rPr lang="ru-RU" altLang="ru-RU">
                <a:solidFill>
                  <a:srgbClr val="000000"/>
                </a:solidFill>
              </a:rPr>
              <a:pPr eaLnBrk="1" hangingPunct="1"/>
              <a:t>23</a:t>
            </a:fld>
            <a:endParaRPr lang="ru-RU" altLang="ru-RU">
              <a:solidFill>
                <a:srgbClr val="000000"/>
              </a:solidFill>
            </a:endParaRPr>
          </a:p>
        </p:txBody>
      </p:sp>
    </p:spTree>
    <p:extLst>
      <p:ext uri="{BB962C8B-B14F-4D97-AF65-F5344CB8AC3E}">
        <p14:creationId xmlns:p14="http://schemas.microsoft.com/office/powerpoint/2010/main" val="4245343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b="1" smtClean="0"/>
              <a:t>Статья 79. </a:t>
            </a:r>
            <a:r>
              <a:rPr lang="ru-RU" altLang="ru-RU" smtClean="0"/>
              <a:t>Федерального закона от 21.11.2011 N 323-ФЗ </a:t>
            </a:r>
            <a:r>
              <a:rPr lang="ru-RU" altLang="ru-RU" b="1" smtClean="0"/>
              <a:t>Обязанности медицинских организаций </a:t>
            </a:r>
            <a:r>
              <a:rPr lang="ru-RU" altLang="ru-RU" smtClean="0"/>
              <a:t>1. Медицинская организация обязана: 3) информировать граждан о возможности получения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r>
              <a:rPr lang="ru-RU" altLang="ru-RU" b="1" smtClean="0"/>
              <a:t>Постановление Правительства РФ от 04.10.2012 N 1006 "Об утверждении Правил предоставления медицинскими организациями платных медицинских услуг"</a:t>
            </a:r>
            <a:endParaRPr lang="ru-RU" altLang="ru-RU" smtClean="0"/>
          </a:p>
        </p:txBody>
      </p:sp>
      <p:sp>
        <p:nvSpPr>
          <p:cNvPr id="358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E904D6-91BB-40BF-8492-ED1D97345CF9}" type="slidenum">
              <a:rPr lang="ru-RU" altLang="ru-RU">
                <a:solidFill>
                  <a:srgbClr val="000000"/>
                </a:solidFill>
              </a:rPr>
              <a:pPr eaLnBrk="1" hangingPunct="1"/>
              <a:t>24</a:t>
            </a:fld>
            <a:endParaRPr lang="ru-RU" altLang="ru-RU">
              <a:solidFill>
                <a:srgbClr val="000000"/>
              </a:solidFill>
            </a:endParaRPr>
          </a:p>
        </p:txBody>
      </p:sp>
    </p:spTree>
    <p:extLst>
      <p:ext uri="{BB962C8B-B14F-4D97-AF65-F5344CB8AC3E}">
        <p14:creationId xmlns:p14="http://schemas.microsoft.com/office/powerpoint/2010/main" val="3350844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b="1" smtClean="0"/>
              <a:t>Статья 56. Искусственное прерывание беременности</a:t>
            </a:r>
            <a:endParaRPr lang="ru-RU" altLang="ru-RU" smtClean="0"/>
          </a:p>
          <a:p>
            <a:r>
              <a:rPr lang="ru-RU" altLang="ru-RU" smtClean="0"/>
              <a:t>Искусственное прерывание беременности проводится при наличии информированного добровольного согласия.</a:t>
            </a:r>
            <a:r>
              <a:rPr lang="ru-RU" altLang="ru-RU" b="1" smtClean="0"/>
              <a:t> Приказ Минздрава России от 07.04.2016 N 216н "Об утверждении формы информированного добровольного согласия на проведение искусственного прерывания беременности по желанию женщины"</a:t>
            </a:r>
            <a:endParaRPr lang="ru-RU" altLang="ru-RU" smtClean="0"/>
          </a:p>
          <a:p>
            <a:r>
              <a:rPr lang="ru-RU" altLang="ru-RU" smtClean="0"/>
              <a:t>3. Искусственное прерывание беременности проводится:</a:t>
            </a:r>
          </a:p>
          <a:p>
            <a:r>
              <a:rPr lang="ru-RU" altLang="ru-RU" smtClean="0"/>
              <a:t>1) </a:t>
            </a:r>
            <a:r>
              <a:rPr lang="ru-RU" altLang="ru-RU" b="1" smtClean="0"/>
              <a:t>не ранее 48 часов </a:t>
            </a:r>
            <a:r>
              <a:rPr lang="ru-RU" altLang="ru-RU" smtClean="0"/>
              <a:t>с момента обращения женщины в медицинскую организацию для искусственного прерывания беременности:</a:t>
            </a:r>
          </a:p>
          <a:p>
            <a:r>
              <a:rPr lang="ru-RU" altLang="ru-RU" smtClean="0"/>
              <a:t>а) при сроке беременности </a:t>
            </a:r>
            <a:r>
              <a:rPr lang="ru-RU" altLang="ru-RU" b="1" smtClean="0"/>
              <a:t>четвертая - седьмая недели</a:t>
            </a:r>
            <a:r>
              <a:rPr lang="ru-RU" altLang="ru-RU" smtClean="0"/>
              <a:t>;</a:t>
            </a:r>
          </a:p>
          <a:p>
            <a:r>
              <a:rPr lang="ru-RU" altLang="ru-RU" smtClean="0"/>
              <a:t>б) при сроке беременности </a:t>
            </a:r>
            <a:r>
              <a:rPr lang="ru-RU" altLang="ru-RU" b="1" smtClean="0"/>
              <a:t>одиннадцатая - двенадцатая недели</a:t>
            </a:r>
            <a:r>
              <a:rPr lang="ru-RU" altLang="ru-RU" smtClean="0"/>
              <a:t>, но не позднее окончания двенадцатой недели беременности;</a:t>
            </a:r>
          </a:p>
          <a:p>
            <a:r>
              <a:rPr lang="ru-RU" altLang="ru-RU" smtClean="0"/>
              <a:t>2) </a:t>
            </a:r>
            <a:r>
              <a:rPr lang="ru-RU" altLang="ru-RU" b="1" smtClean="0"/>
              <a:t>не ранее семи дней</a:t>
            </a:r>
            <a:r>
              <a:rPr lang="ru-RU" altLang="ru-RU" smtClean="0"/>
              <a:t> с момента обращения женщины в медицинскую организацию для искусственного прерывания беременности при сроке беременности </a:t>
            </a:r>
            <a:r>
              <a:rPr lang="ru-RU" altLang="ru-RU" b="1" smtClean="0"/>
              <a:t>восьмая - десятая </a:t>
            </a:r>
            <a:r>
              <a:rPr lang="ru-RU" altLang="ru-RU" smtClean="0"/>
              <a:t>недели беременности.</a:t>
            </a:r>
          </a:p>
          <a:p>
            <a:endParaRPr lang="ru-RU" altLang="ru-RU" smtClean="0"/>
          </a:p>
        </p:txBody>
      </p:sp>
      <p:sp>
        <p:nvSpPr>
          <p:cNvPr id="3686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BAD7D0-9C7A-47BB-967B-F35B19918EB3}" type="slidenum">
              <a:rPr lang="ru-RU" altLang="ru-RU">
                <a:solidFill>
                  <a:srgbClr val="000000"/>
                </a:solidFill>
              </a:rPr>
              <a:pPr eaLnBrk="1" hangingPunct="1"/>
              <a:t>25</a:t>
            </a:fld>
            <a:endParaRPr lang="ru-RU" altLang="ru-RU">
              <a:solidFill>
                <a:srgbClr val="000000"/>
              </a:solidFill>
            </a:endParaRPr>
          </a:p>
        </p:txBody>
      </p:sp>
    </p:spTree>
    <p:extLst>
      <p:ext uri="{BB962C8B-B14F-4D97-AF65-F5344CB8AC3E}">
        <p14:creationId xmlns:p14="http://schemas.microsoft.com/office/powerpoint/2010/main" val="3949222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378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E68A7C-7E7C-4303-82CF-DE2B4C813291}" type="slidenum">
              <a:rPr lang="ru-RU" altLang="ru-RU"/>
              <a:pPr eaLnBrk="1" hangingPunct="1"/>
              <a:t>26</a:t>
            </a:fld>
            <a:endParaRPr lang="ru-RU" altLang="ru-RU"/>
          </a:p>
        </p:txBody>
      </p:sp>
    </p:spTree>
    <p:extLst>
      <p:ext uri="{BB962C8B-B14F-4D97-AF65-F5344CB8AC3E}">
        <p14:creationId xmlns:p14="http://schemas.microsoft.com/office/powerpoint/2010/main" val="3816419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89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6AF031-BFAF-4114-83C4-A0F4A0C63940}" type="slidenum">
              <a:rPr lang="ru-RU" altLang="ru-RU">
                <a:solidFill>
                  <a:srgbClr val="000000"/>
                </a:solidFill>
              </a:rPr>
              <a:pPr eaLnBrk="1" hangingPunct="1"/>
              <a:t>27</a:t>
            </a:fld>
            <a:endParaRPr lang="ru-RU" altLang="ru-RU">
              <a:solidFill>
                <a:srgbClr val="000000"/>
              </a:solidFill>
            </a:endParaRPr>
          </a:p>
        </p:txBody>
      </p:sp>
    </p:spTree>
    <p:extLst>
      <p:ext uri="{BB962C8B-B14F-4D97-AF65-F5344CB8AC3E}">
        <p14:creationId xmlns:p14="http://schemas.microsoft.com/office/powerpoint/2010/main" val="185902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B7BE002B-554F-4D32-A56C-E491E368EEBF}" type="datetime1">
              <a:rPr lang="ru-RU" smtClean="0"/>
              <a:pPr/>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2227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97500A18-4CB5-4EDC-B0EA-4998DDE06F69}" type="datetime1">
              <a:rPr lang="ru-RU" smtClean="0"/>
              <a:pPr/>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59990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DC9DC873-4C4D-4D2A-A7F1-FF03EC63ED44}" type="datetime1">
              <a:rPr lang="ru-RU" smtClean="0"/>
              <a:pPr/>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75226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531AE51-2690-4965-8F98-4AC1046EF4AA}" type="datetime1">
              <a:rPr lang="ru-RU" smtClean="0">
                <a:solidFill>
                  <a:prstClr val="black"/>
                </a:solidFill>
              </a:rPr>
              <a:pPr/>
              <a:t>10.05.2017</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63858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A085E0-A96C-4BFC-B8CA-648F5ED165F5}" type="datetime1">
              <a:rPr lang="ru-RU" smtClean="0">
                <a:solidFill>
                  <a:prstClr val="black"/>
                </a:solidFill>
              </a:rPr>
              <a:pPr/>
              <a:t>10.05.2017</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6" name="Slide Number Placeholder 5"/>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3712155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A3D608F-63DB-4B70-B54A-1DFCA7F96F5C}" type="datetime1">
              <a:rPr lang="ru-RU" smtClean="0">
                <a:solidFill>
                  <a:prstClr val="black"/>
                </a:solidFill>
              </a:rPr>
              <a:pPr/>
              <a:t>10.05.2017</a:t>
            </a:fld>
            <a:endParaRPr lang="ru-RU">
              <a:solidFill>
                <a:prstClr val="black"/>
              </a:solidFill>
            </a:endParaRPr>
          </a:p>
        </p:txBody>
      </p:sp>
      <p:sp>
        <p:nvSpPr>
          <p:cNvPr id="8" name="Slide Number Placeholder 7"/>
          <p:cNvSpPr>
            <a:spLocks noGrp="1"/>
          </p:cNvSpPr>
          <p:nvPr>
            <p:ph type="sldNum" sz="quarter" idx="11"/>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
        <p:nvSpPr>
          <p:cNvPr id="9" name="Footer Placeholder 8"/>
          <p:cNvSpPr>
            <a:spLocks noGrp="1"/>
          </p:cNvSpPr>
          <p:nvPr>
            <p:ph type="ftr" sz="quarter" idx="12"/>
          </p:nvPr>
        </p:nvSpPr>
        <p:spPr/>
        <p:txBody>
          <a:bodyPr/>
          <a:lstStyle/>
          <a:p>
            <a:endParaRPr lang="ru-RU">
              <a:solidFill>
                <a:prstClr val="black"/>
              </a:solidFill>
            </a:endParaRPr>
          </a:p>
        </p:txBody>
      </p:sp>
    </p:spTree>
    <p:extLst>
      <p:ext uri="{BB962C8B-B14F-4D97-AF65-F5344CB8AC3E}">
        <p14:creationId xmlns:p14="http://schemas.microsoft.com/office/powerpoint/2010/main" val="3522755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49688B-0390-48E8-9960-7C8E015AFFCF}" type="datetime1">
              <a:rPr lang="ru-RU" smtClean="0">
                <a:solidFill>
                  <a:prstClr val="black"/>
                </a:solidFill>
              </a:rPr>
              <a:pPr/>
              <a:t>10.05.2017</a:t>
            </a:fld>
            <a:endParaRPr lang="ru-RU">
              <a:solidFill>
                <a:prstClr val="black"/>
              </a:solidFill>
            </a:endParaRPr>
          </a:p>
        </p:txBody>
      </p:sp>
      <p:sp>
        <p:nvSpPr>
          <p:cNvPr id="6" name="Footer Placeholder 5"/>
          <p:cNvSpPr>
            <a:spLocks noGrp="1"/>
          </p:cNvSpPr>
          <p:nvPr>
            <p:ph type="ftr" sz="quarter" idx="11"/>
          </p:nvPr>
        </p:nvSpPr>
        <p:spPr/>
        <p:txBody>
          <a:bodyPr/>
          <a:lstStyle/>
          <a:p>
            <a:endParaRPr lang="ru-RU">
              <a:solidFill>
                <a:prstClr val="black"/>
              </a:solidFill>
            </a:endParaRPr>
          </a:p>
        </p:txBody>
      </p:sp>
      <p:sp>
        <p:nvSpPr>
          <p:cNvPr id="7" name="Slide Number Placeholder 6"/>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2960876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554056-317F-4BAB-BD8D-4142FAC3C3F4}" type="datetime1">
              <a:rPr lang="ru-RU" smtClean="0">
                <a:solidFill>
                  <a:prstClr val="black"/>
                </a:solidFill>
              </a:rPr>
              <a:pPr/>
              <a:t>10.05.2017</a:t>
            </a:fld>
            <a:endParaRPr lang="ru-RU">
              <a:solidFill>
                <a:prstClr val="black"/>
              </a:solidFill>
            </a:endParaRPr>
          </a:p>
        </p:txBody>
      </p:sp>
      <p:sp>
        <p:nvSpPr>
          <p:cNvPr id="8" name="Footer Placeholder 7"/>
          <p:cNvSpPr>
            <a:spLocks noGrp="1"/>
          </p:cNvSpPr>
          <p:nvPr>
            <p:ph type="ftr" sz="quarter" idx="11"/>
          </p:nvPr>
        </p:nvSpPr>
        <p:spPr/>
        <p:txBody>
          <a:bodyPr/>
          <a:lstStyle/>
          <a:p>
            <a:endParaRPr lang="ru-RU">
              <a:solidFill>
                <a:prstClr val="black"/>
              </a:solidFill>
            </a:endParaRPr>
          </a:p>
        </p:txBody>
      </p:sp>
      <p:sp>
        <p:nvSpPr>
          <p:cNvPr id="9" name="Slide Number Placeholder 8"/>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1127687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0FB0F03-2062-497B-90BC-1962E45BB11C}" type="datetime1">
              <a:rPr lang="ru-RU" smtClean="0">
                <a:solidFill>
                  <a:prstClr val="black"/>
                </a:solidFill>
              </a:rPr>
              <a:pPr/>
              <a:t>10.05.2017</a:t>
            </a:fld>
            <a:endParaRPr lang="ru-RU">
              <a:solidFill>
                <a:prstClr val="black"/>
              </a:solidFill>
            </a:endParaRPr>
          </a:p>
        </p:txBody>
      </p:sp>
      <p:sp>
        <p:nvSpPr>
          <p:cNvPr id="4" name="Footer Placeholder 3"/>
          <p:cNvSpPr>
            <a:spLocks noGrp="1"/>
          </p:cNvSpPr>
          <p:nvPr>
            <p:ph type="ftr" sz="quarter" idx="11"/>
          </p:nvPr>
        </p:nvSpPr>
        <p:spPr/>
        <p:txBody>
          <a:bodyPr/>
          <a:lstStyle/>
          <a:p>
            <a:endParaRPr lang="ru-RU">
              <a:solidFill>
                <a:prstClr val="black"/>
              </a:solidFill>
            </a:endParaRPr>
          </a:p>
        </p:txBody>
      </p:sp>
      <p:sp>
        <p:nvSpPr>
          <p:cNvPr id="5" name="Slide Number Placeholder 4"/>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1476295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A712A-5FED-416C-9F68-0C35D74AE9EC}" type="datetime1">
              <a:rPr lang="ru-RU" smtClean="0">
                <a:solidFill>
                  <a:prstClr val="black"/>
                </a:solidFill>
              </a:rPr>
              <a:pPr/>
              <a:t>10.05.2017</a:t>
            </a:fld>
            <a:endParaRPr lang="ru-RU">
              <a:solidFill>
                <a:prstClr val="black"/>
              </a:solidFill>
            </a:endParaRPr>
          </a:p>
        </p:txBody>
      </p:sp>
      <p:sp>
        <p:nvSpPr>
          <p:cNvPr id="3" name="Footer Placeholder 2"/>
          <p:cNvSpPr>
            <a:spLocks noGrp="1"/>
          </p:cNvSpPr>
          <p:nvPr>
            <p:ph type="ftr" sz="quarter" idx="11"/>
          </p:nvPr>
        </p:nvSpPr>
        <p:spPr/>
        <p:txBody>
          <a:bodyPr/>
          <a:lstStyle/>
          <a:p>
            <a:endParaRPr lang="ru-RU">
              <a:solidFill>
                <a:prstClr val="black"/>
              </a:solidFill>
            </a:endParaRPr>
          </a:p>
        </p:txBody>
      </p:sp>
      <p:sp>
        <p:nvSpPr>
          <p:cNvPr id="4" name="Slide Number Placeholder 3"/>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335240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57B218-4E8B-4CDA-AC4A-3F2618F818DF}" type="datetime1">
              <a:rPr lang="ru-RU" smtClean="0">
                <a:solidFill>
                  <a:prstClr val="black"/>
                </a:solidFill>
              </a:rPr>
              <a:pPr/>
              <a:t>10.05.2017</a:t>
            </a:fld>
            <a:endParaRPr lang="ru-RU">
              <a:solidFill>
                <a:prstClr val="black"/>
              </a:solidFill>
            </a:endParaRPr>
          </a:p>
        </p:txBody>
      </p:sp>
      <p:sp>
        <p:nvSpPr>
          <p:cNvPr id="6" name="Footer Placeholder 5"/>
          <p:cNvSpPr>
            <a:spLocks noGrp="1"/>
          </p:cNvSpPr>
          <p:nvPr>
            <p:ph type="ftr" sz="quarter" idx="11"/>
          </p:nvPr>
        </p:nvSpPr>
        <p:spPr/>
        <p:txBody>
          <a:bodyPr/>
          <a:lstStyle/>
          <a:p>
            <a:endParaRPr lang="ru-RU">
              <a:solidFill>
                <a:prstClr val="black"/>
              </a:solidFill>
            </a:endParaRPr>
          </a:p>
        </p:txBody>
      </p:sp>
      <p:sp>
        <p:nvSpPr>
          <p:cNvPr id="7" name="Slide Number Placeholder 6"/>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203947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03F6763C-2A49-4EE2-8BB9-3702ED89C390}" type="datetime1">
              <a:rPr lang="ru-RU" smtClean="0"/>
              <a:pPr/>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526127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8BBF5C-3B9A-4397-8B40-99C382664E59}" type="datetime1">
              <a:rPr lang="ru-RU" smtClean="0">
                <a:solidFill>
                  <a:prstClr val="black"/>
                </a:solidFill>
              </a:rPr>
              <a:pPr/>
              <a:t>10.05.2017</a:t>
            </a:fld>
            <a:endParaRPr lang="ru-RU">
              <a:solidFill>
                <a:prstClr val="black"/>
              </a:solidFill>
            </a:endParaRPr>
          </a:p>
        </p:txBody>
      </p:sp>
      <p:sp>
        <p:nvSpPr>
          <p:cNvPr id="6" name="Footer Placeholder 5"/>
          <p:cNvSpPr>
            <a:spLocks noGrp="1"/>
          </p:cNvSpPr>
          <p:nvPr>
            <p:ph type="ftr" sz="quarter" idx="11"/>
          </p:nvPr>
        </p:nvSpPr>
        <p:spPr/>
        <p:txBody>
          <a:bodyPr/>
          <a:lstStyle/>
          <a:p>
            <a:endParaRPr lang="ru-RU">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solidFill>
                  <a:prstClr val="black"/>
                </a:solidFill>
              </a:rPr>
              <a:pPr/>
              <a:t>‹#›</a:t>
            </a:fld>
            <a:endParaRPr lang="ru-RU">
              <a:solidFill>
                <a:prstClr val="black"/>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4778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95BBC5-80FA-4910-936A-29DCEC70A354}" type="datetime1">
              <a:rPr lang="ru-RU" smtClean="0">
                <a:solidFill>
                  <a:prstClr val="black"/>
                </a:solidFill>
              </a:rPr>
              <a:pPr/>
              <a:t>10.05.2017</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6" name="Slide Number Placeholder 5"/>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4216470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768746-ACF7-4FCC-8764-F9542145B6C2}" type="datetime1">
              <a:rPr lang="ru-RU" smtClean="0">
                <a:solidFill>
                  <a:prstClr val="black"/>
                </a:solidFill>
              </a:rPr>
              <a:pPr/>
              <a:t>10.05.2017</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6" name="Slide Number Placeholder 5"/>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val="184839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en-US"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Дата 3"/>
          <p:cNvSpPr>
            <a:spLocks noGrp="1"/>
          </p:cNvSpPr>
          <p:nvPr>
            <p:ph type="dt" sz="half" idx="10"/>
          </p:nvPr>
        </p:nvSpPr>
        <p:spPr/>
        <p:txBody>
          <a:bodyPr/>
          <a:lstStyle/>
          <a:p>
            <a:fld id="{B241597E-846D-4306-9E5E-916FE0E6E487}" type="datetime1">
              <a:rPr lang="ru-RU" smtClean="0"/>
              <a:pPr/>
              <a:t>10.05.2017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9387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Дата 4"/>
          <p:cNvSpPr>
            <a:spLocks noGrp="1"/>
          </p:cNvSpPr>
          <p:nvPr>
            <p:ph type="dt" sz="half" idx="10"/>
          </p:nvPr>
        </p:nvSpPr>
        <p:spPr/>
        <p:txBody>
          <a:bodyPr/>
          <a:lstStyle/>
          <a:p>
            <a:fld id="{BF80A2D1-0477-4B95-8BB7-BED77C5ECB80}" type="datetime1">
              <a:rPr lang="ru-RU" smtClean="0"/>
              <a:pPr/>
              <a:t>10.05.2017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78843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US"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7" name="Дата 6"/>
          <p:cNvSpPr>
            <a:spLocks noGrp="1"/>
          </p:cNvSpPr>
          <p:nvPr>
            <p:ph type="dt" sz="half" idx="10"/>
          </p:nvPr>
        </p:nvSpPr>
        <p:spPr/>
        <p:txBody>
          <a:bodyPr/>
          <a:lstStyle/>
          <a:p>
            <a:fld id="{65A5C139-6947-4EB7-8C45-4DCEDAC84568}" type="datetime1">
              <a:rPr lang="ru-RU" smtClean="0"/>
              <a:pPr/>
              <a:t>10.05.2017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85603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Дата 2"/>
          <p:cNvSpPr>
            <a:spLocks noGrp="1"/>
          </p:cNvSpPr>
          <p:nvPr>
            <p:ph type="dt" sz="half" idx="10"/>
          </p:nvPr>
        </p:nvSpPr>
        <p:spPr/>
        <p:txBody>
          <a:bodyPr/>
          <a:lstStyle/>
          <a:p>
            <a:fld id="{1EBFFE09-13BE-4FDA-9E1F-EC5BE42A770B}" type="datetime1">
              <a:rPr lang="ru-RU" smtClean="0"/>
              <a:pPr/>
              <a:t>10.05.2017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5175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2C2D14-38EB-42A2-8DFF-F94B51618976}" type="datetime1">
              <a:rPr lang="ru-RU" smtClean="0"/>
              <a:pPr/>
              <a:t>10.05.2017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39120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en-US"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F6D66262-8B08-4B48-A7E0-5C87852C2F07}" type="datetime1">
              <a:rPr lang="ru-RU" smtClean="0"/>
              <a:pPr/>
              <a:t>10.05.2017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883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en-US"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93E4F9F2-7198-4221-BF77-BED293F88A02}" type="datetime1">
              <a:rPr lang="ru-RU" smtClean="0"/>
              <a:pPr/>
              <a:t>10.05.2017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9199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3" name="Прямая соединительная линия 22"/>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73C9D-1DF0-4BE7-8848-999EC950F98A}" type="datetime1">
              <a:rPr lang="ru-RU" smtClean="0"/>
              <a:pPr/>
              <a:t>10.05.2017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pic>
        <p:nvPicPr>
          <p:cNvPr id="7" name="Изображение 6" descr="logo_fs_rzn.jpe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611560" cy="952353"/>
          </a:xfrm>
          <a:prstGeom prst="rect">
            <a:avLst/>
          </a:prstGeom>
        </p:spPr>
      </p:pic>
    </p:spTree>
    <p:extLst>
      <p:ext uri="{BB962C8B-B14F-4D97-AF65-F5344CB8AC3E}">
        <p14:creationId xmlns:p14="http://schemas.microsoft.com/office/powerpoint/2010/main" val="531533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BD3A8B0-5BEE-4FBC-8557-6AF4F999ACB1}" type="datetime1">
              <a:rPr lang="ru-RU" smtClean="0">
                <a:solidFill>
                  <a:prstClr val="black"/>
                </a:solidFill>
              </a:rPr>
              <a:pPr/>
              <a:t>10.05.2017</a:t>
            </a:fld>
            <a:endParaRPr lang="ru-RU">
              <a:solidFill>
                <a:prstClr val="black"/>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solidFill>
                <a:prstClr val="black"/>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25C68B6-61C2-468F-89AB-4B9F7531AA68}" type="slidenum">
              <a:rPr lang="ru-RU" smtClean="0">
                <a:solidFill>
                  <a:srgbClr val="1F497D"/>
                </a:solidFill>
              </a:rPr>
              <a:pPr/>
              <a:t>‹#›</a:t>
            </a:fld>
            <a:endParaRPr lang="ru-RU">
              <a:solidFill>
                <a:srgbClr val="1F497D"/>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 name="Прямая соединительная линия 8"/>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pic>
        <p:nvPicPr>
          <p:cNvPr id="12" name="Изображение 6" descr="logo_fs_rzn.jpe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611560" cy="952353"/>
          </a:xfrm>
          <a:prstGeom prst="rect">
            <a:avLst/>
          </a:prstGeom>
        </p:spPr>
      </p:pic>
    </p:spTree>
    <p:extLst>
      <p:ext uri="{BB962C8B-B14F-4D97-AF65-F5344CB8AC3E}">
        <p14:creationId xmlns:p14="http://schemas.microsoft.com/office/powerpoint/2010/main" val="27223895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Текст 2"/>
          <p:cNvSpPr txBox="1">
            <a:spLocks/>
          </p:cNvSpPr>
          <p:nvPr/>
        </p:nvSpPr>
        <p:spPr bwMode="auto">
          <a:xfrm>
            <a:off x="467544" y="332656"/>
            <a:ext cx="8357745" cy="431800"/>
          </a:xfrm>
          <a:prstGeom prst="rect">
            <a:avLst/>
          </a:prstGeom>
          <a:noFill/>
          <a:ln w="9525">
            <a:noFill/>
            <a:miter lim="800000"/>
            <a:headEnd/>
            <a:tailEnd/>
          </a:ln>
        </p:spPr>
        <p:txBody>
          <a:bodyPr/>
          <a:lstStyle/>
          <a:p>
            <a:pPr algn="ctr" defTabSz="457200" fontAlgn="base">
              <a:spcBef>
                <a:spcPct val="20000"/>
              </a:spcBef>
              <a:spcAft>
                <a:spcPct val="0"/>
              </a:spcAft>
            </a:pPr>
            <a:r>
              <a:rPr lang="ru-RU" sz="2000" b="1" dirty="0" smtClean="0">
                <a:solidFill>
                  <a:srgbClr val="002060"/>
                </a:solidFill>
                <a:cs typeface="Times New Roman" pitchFamily="18" charset="0"/>
              </a:rPr>
              <a:t>Территориальный орган Федеральной службы </a:t>
            </a:r>
            <a:r>
              <a:rPr lang="ru-RU" sz="2000" b="1" dirty="0">
                <a:solidFill>
                  <a:srgbClr val="002060"/>
                </a:solidFill>
                <a:cs typeface="Times New Roman" pitchFamily="18" charset="0"/>
              </a:rPr>
              <a:t>по надзору в сфере </a:t>
            </a:r>
            <a:r>
              <a:rPr lang="ru-RU" sz="2000" b="1" dirty="0" smtClean="0">
                <a:solidFill>
                  <a:srgbClr val="002060"/>
                </a:solidFill>
                <a:cs typeface="Times New Roman" pitchFamily="18" charset="0"/>
              </a:rPr>
              <a:t>здравоохранения по Тульской области</a:t>
            </a:r>
            <a:endParaRPr lang="ru-RU" sz="2000" b="1" dirty="0">
              <a:solidFill>
                <a:srgbClr val="002060"/>
              </a:solidFill>
              <a:cs typeface="Times New Roman" pitchFamily="18" charset="0"/>
            </a:endParaRPr>
          </a:p>
        </p:txBody>
      </p:sp>
      <p:sp>
        <p:nvSpPr>
          <p:cNvPr id="4" name="Прямоугольник 7"/>
          <p:cNvSpPr>
            <a:spLocks noChangeArrowheads="1"/>
          </p:cNvSpPr>
          <p:nvPr/>
        </p:nvSpPr>
        <p:spPr bwMode="auto">
          <a:xfrm>
            <a:off x="1118024" y="5373216"/>
            <a:ext cx="7056783" cy="1077218"/>
          </a:xfrm>
          <a:prstGeom prst="rect">
            <a:avLst/>
          </a:prstGeom>
          <a:noFill/>
          <a:ln w="9525">
            <a:noFill/>
            <a:miter lim="800000"/>
            <a:headEnd/>
            <a:tailEnd/>
          </a:ln>
        </p:spPr>
        <p:txBody>
          <a:bodyPr wrap="square">
            <a:spAutoFit/>
          </a:bodyPr>
          <a:lstStyle/>
          <a:p>
            <a:pPr algn="ctr" fontAlgn="base">
              <a:spcBef>
                <a:spcPct val="0"/>
              </a:spcBef>
              <a:spcAft>
                <a:spcPct val="0"/>
              </a:spcAft>
            </a:pPr>
            <a:r>
              <a:rPr lang="ru-RU" sz="1600" b="1" dirty="0" smtClean="0">
                <a:solidFill>
                  <a:prstClr val="black"/>
                </a:solidFill>
                <a:cs typeface="Times New Roman" pitchFamily="18" charset="0"/>
              </a:rPr>
              <a:t>Михеев Е.В.,</a:t>
            </a:r>
          </a:p>
          <a:p>
            <a:pPr algn="ctr" fontAlgn="base">
              <a:spcBef>
                <a:spcPct val="0"/>
              </a:spcBef>
              <a:spcAft>
                <a:spcPct val="0"/>
              </a:spcAft>
            </a:pPr>
            <a:r>
              <a:rPr lang="ru-RU" sz="1600" b="1" dirty="0" smtClean="0">
                <a:solidFill>
                  <a:prstClr val="black"/>
                </a:solidFill>
                <a:cs typeface="Times New Roman" pitchFamily="18" charset="0"/>
              </a:rPr>
              <a:t>Руководитель </a:t>
            </a:r>
            <a:endParaRPr lang="ru-RU" sz="1600" b="1" dirty="0">
              <a:solidFill>
                <a:prstClr val="black"/>
              </a:solidFill>
              <a:cs typeface="Times New Roman" pitchFamily="18" charset="0"/>
            </a:endParaRPr>
          </a:p>
          <a:p>
            <a:pPr algn="ctr" fontAlgn="base">
              <a:spcBef>
                <a:spcPct val="0"/>
              </a:spcBef>
              <a:spcAft>
                <a:spcPct val="0"/>
              </a:spcAft>
            </a:pPr>
            <a:r>
              <a:rPr lang="ru-RU" sz="1600" b="1" dirty="0">
                <a:solidFill>
                  <a:prstClr val="black"/>
                </a:solidFill>
                <a:cs typeface="Times New Roman" pitchFamily="18" charset="0"/>
              </a:rPr>
              <a:t> </a:t>
            </a:r>
            <a:r>
              <a:rPr lang="ru-RU" sz="1600" b="1" dirty="0" smtClean="0">
                <a:solidFill>
                  <a:prstClr val="black"/>
                </a:solidFill>
                <a:cs typeface="Times New Roman" pitchFamily="18" charset="0"/>
              </a:rPr>
              <a:t>Территориального органа Федеральной </a:t>
            </a:r>
            <a:r>
              <a:rPr lang="ru-RU" sz="1600" b="1" dirty="0">
                <a:solidFill>
                  <a:prstClr val="black"/>
                </a:solidFill>
                <a:cs typeface="Times New Roman" pitchFamily="18" charset="0"/>
              </a:rPr>
              <a:t>службы по надзору в сфере здравоохранения по Тульской области</a:t>
            </a:r>
          </a:p>
        </p:txBody>
      </p:sp>
      <p:sp>
        <p:nvSpPr>
          <p:cNvPr id="2" name="Прямоугольник 1"/>
          <p:cNvSpPr/>
          <p:nvPr/>
        </p:nvSpPr>
        <p:spPr>
          <a:xfrm>
            <a:off x="613967" y="1529990"/>
            <a:ext cx="8064896" cy="3046988"/>
          </a:xfrm>
          <a:prstGeom prst="rect">
            <a:avLst/>
          </a:prstGeom>
        </p:spPr>
        <p:txBody>
          <a:bodyPr wrap="square">
            <a:spAutoFit/>
          </a:bodyPr>
          <a:lstStyle/>
          <a:p>
            <a:r>
              <a:rPr lang="ru-RU" sz="3200" b="1" dirty="0">
                <a:solidFill>
                  <a:srgbClr val="FF0000"/>
                </a:solidFill>
                <a:effectLst>
                  <a:outerShdw blurRad="38100" dist="38100" dir="2700000" algn="tl">
                    <a:srgbClr val="000000">
                      <a:alpha val="43137"/>
                    </a:srgbClr>
                  </a:outerShdw>
                </a:effectLst>
              </a:rPr>
              <a:t>Доклад </a:t>
            </a:r>
            <a:r>
              <a:rPr lang="ru-RU" sz="3200" b="1" dirty="0" smtClean="0">
                <a:solidFill>
                  <a:srgbClr val="FF0000"/>
                </a:solidFill>
                <a:effectLst>
                  <a:outerShdw blurRad="38100" dist="38100" dir="2700000" algn="tl">
                    <a:srgbClr val="000000">
                      <a:alpha val="43137"/>
                    </a:srgbClr>
                  </a:outerShdw>
                </a:effectLst>
              </a:rPr>
              <a:t>Территориального органа </a:t>
            </a:r>
            <a:r>
              <a:rPr lang="ru-RU" sz="3200" b="1" dirty="0">
                <a:solidFill>
                  <a:srgbClr val="FF0000"/>
                </a:solidFill>
                <a:effectLst>
                  <a:outerShdw blurRad="38100" dist="38100" dir="2700000" algn="tl">
                    <a:srgbClr val="000000">
                      <a:alpha val="43137"/>
                    </a:srgbClr>
                  </a:outerShdw>
                </a:effectLst>
              </a:rPr>
              <a:t>Росздравнадзора по </a:t>
            </a:r>
            <a:r>
              <a:rPr lang="ru-RU" sz="3200" b="1" dirty="0" smtClean="0">
                <a:solidFill>
                  <a:srgbClr val="FF0000"/>
                </a:solidFill>
                <a:effectLst>
                  <a:outerShdw blurRad="38100" dist="38100" dir="2700000" algn="tl">
                    <a:srgbClr val="000000">
                      <a:alpha val="43137"/>
                    </a:srgbClr>
                  </a:outerShdw>
                </a:effectLst>
              </a:rPr>
              <a:t>Тульской области </a:t>
            </a:r>
            <a:r>
              <a:rPr lang="ru-RU" sz="3200" b="1" dirty="0">
                <a:solidFill>
                  <a:srgbClr val="FF0000"/>
                </a:solidFill>
                <a:effectLst>
                  <a:outerShdw blurRad="38100" dist="38100" dir="2700000" algn="tl">
                    <a:srgbClr val="000000">
                      <a:alpha val="43137"/>
                    </a:srgbClr>
                  </a:outerShdw>
                </a:effectLst>
              </a:rPr>
              <a:t>по </a:t>
            </a:r>
            <a:r>
              <a:rPr lang="ru-RU" sz="3200" b="1" dirty="0" smtClean="0">
                <a:solidFill>
                  <a:srgbClr val="FF0000"/>
                </a:solidFill>
                <a:effectLst>
                  <a:outerShdw blurRad="38100" dist="38100" dir="2700000" algn="tl">
                    <a:srgbClr val="000000">
                      <a:alpha val="43137"/>
                    </a:srgbClr>
                  </a:outerShdw>
                </a:effectLst>
              </a:rPr>
              <a:t>правоприменительной </a:t>
            </a:r>
            <a:r>
              <a:rPr lang="ru-RU" sz="3200" b="1" dirty="0">
                <a:solidFill>
                  <a:srgbClr val="FF0000"/>
                </a:solidFill>
                <a:effectLst>
                  <a:outerShdw blurRad="38100" dist="38100" dir="2700000" algn="tl">
                    <a:srgbClr val="000000">
                      <a:alpha val="43137"/>
                    </a:srgbClr>
                  </a:outerShdw>
                </a:effectLst>
              </a:rPr>
              <a:t>практике, статистике типовых и массовых нарушений </a:t>
            </a:r>
            <a:r>
              <a:rPr lang="ru-RU" sz="3200" b="1" dirty="0" smtClean="0">
                <a:solidFill>
                  <a:srgbClr val="FF0000"/>
                </a:solidFill>
                <a:effectLst>
                  <a:outerShdw blurRad="38100" dist="38100" dir="2700000" algn="tl">
                    <a:srgbClr val="000000">
                      <a:alpha val="43137"/>
                    </a:srgbClr>
                  </a:outerShdw>
                </a:effectLst>
              </a:rPr>
              <a:t>обязательных </a:t>
            </a:r>
            <a:r>
              <a:rPr lang="ru-RU" sz="3200" b="1" dirty="0">
                <a:solidFill>
                  <a:srgbClr val="FF0000"/>
                </a:solidFill>
                <a:effectLst>
                  <a:outerShdw blurRad="38100" dist="38100" dir="2700000" algn="tl">
                    <a:srgbClr val="000000">
                      <a:alpha val="43137"/>
                    </a:srgbClr>
                  </a:outerShdw>
                </a:effectLst>
              </a:rPr>
              <a:t>требований</a:t>
            </a:r>
          </a:p>
        </p:txBody>
      </p:sp>
    </p:spTree>
    <p:extLst>
      <p:ext uri="{BB962C8B-B14F-4D97-AF65-F5344CB8AC3E}">
        <p14:creationId xmlns:p14="http://schemas.microsoft.com/office/powerpoint/2010/main" val="4017169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867817" y="493402"/>
            <a:ext cx="7285037" cy="944562"/>
          </a:xfrm>
        </p:spPr>
        <p:txBody>
          <a:bodyPr/>
          <a:lstStyle/>
          <a:p>
            <a:r>
              <a:rPr lang="ru-RU" altLang="ru-RU" sz="2400" b="1" dirty="0" smtClean="0">
                <a:solidFill>
                  <a:srgbClr val="C00000"/>
                </a:solidFill>
              </a:rPr>
              <a:t>Ограничения при проведении проверки</a:t>
            </a:r>
            <a:r>
              <a:rPr lang="ru-RU" altLang="ru-RU" sz="2400" b="1" dirty="0" smtClean="0">
                <a:solidFill>
                  <a:srgbClr val="FFFF00"/>
                </a:solidFill>
              </a:rPr>
              <a:t/>
            </a:r>
            <a:br>
              <a:rPr lang="ru-RU" altLang="ru-RU" sz="2400" b="1" dirty="0" smtClean="0">
                <a:solidFill>
                  <a:srgbClr val="FFFF00"/>
                </a:solidFill>
              </a:rPr>
            </a:br>
            <a:endParaRPr lang="ru-RU" altLang="ru-RU" sz="2400" b="1" dirty="0" smtClean="0">
              <a:solidFill>
                <a:srgbClr val="FFFF00"/>
              </a:solidFill>
            </a:endParaRPr>
          </a:p>
        </p:txBody>
      </p:sp>
      <p:sp>
        <p:nvSpPr>
          <p:cNvPr id="3" name="Объект 2"/>
          <p:cNvSpPr>
            <a:spLocks noGrp="1"/>
          </p:cNvSpPr>
          <p:nvPr>
            <p:ph idx="1"/>
          </p:nvPr>
        </p:nvSpPr>
        <p:spPr>
          <a:xfrm>
            <a:off x="395536" y="1437964"/>
            <a:ext cx="8229600" cy="5231396"/>
          </a:xfrm>
        </p:spPr>
        <p:txBody>
          <a:bodyPr>
            <a:normAutofit/>
          </a:bodyPr>
          <a:lstStyle/>
          <a:p>
            <a:pPr marL="0" indent="0" algn="just">
              <a:lnSpc>
                <a:spcPct val="120000"/>
              </a:lnSpc>
              <a:spcBef>
                <a:spcPts val="0"/>
              </a:spcBef>
              <a:buFontTx/>
              <a:buNone/>
              <a:defRPr/>
            </a:pPr>
            <a:r>
              <a:rPr lang="ru-RU" sz="1400" dirty="0" smtClean="0">
                <a:cs typeface="Times New Roman" pitchFamily="18" charset="0"/>
              </a:rPr>
              <a:t>Члены комиссии не вправе:</a:t>
            </a:r>
          </a:p>
          <a:p>
            <a:pPr marL="0" indent="0">
              <a:lnSpc>
                <a:spcPct val="120000"/>
              </a:lnSpc>
              <a:buNone/>
            </a:pPr>
            <a:r>
              <a:rPr lang="ru-RU" sz="1400" dirty="0"/>
              <a:t>- проверять выполнение обязательных требований и требований, установленных муниципальными правовыми актами, если такие требования не относятся к полномочиям органа государственного контроля (надзора), органа муниципального контроля, от имени которых действуют эти должностные лица;</a:t>
            </a:r>
          </a:p>
          <a:p>
            <a:pPr marL="0" indent="0">
              <a:lnSpc>
                <a:spcPct val="120000"/>
              </a:lnSpc>
              <a:buNone/>
            </a:pPr>
            <a:r>
              <a:rPr lang="ru-RU" sz="1400" dirty="0"/>
              <a:t>- проверять выполнение требований, установленных нормативными правовыми актами органов исполнительной власти СССР и РСФСР и не соответствующих законодательству Российской Федерации;</a:t>
            </a:r>
          </a:p>
          <a:p>
            <a:pPr marL="0" indent="0">
              <a:lnSpc>
                <a:spcPct val="120000"/>
              </a:lnSpc>
              <a:buNone/>
            </a:pPr>
            <a:r>
              <a:rPr lang="ru-RU" sz="1400" dirty="0"/>
              <a:t>- проверять выполнение обязательных требований и требований, установленных муниципальными правовыми актами, не опубликованными в установленном законодательством Российской Федерации порядке;</a:t>
            </a:r>
          </a:p>
          <a:p>
            <a:pPr marL="0" indent="0">
              <a:lnSpc>
                <a:spcPct val="120000"/>
              </a:lnSpc>
              <a:buNone/>
            </a:pPr>
            <a:r>
              <a:rPr lang="ru-RU" sz="1400" dirty="0"/>
              <a:t>- осуществлять плановую или внеплановую выездную проверку в случае отсутствия при ее проведении руководителя, иного должностного лица или уполномоченного представителя юридического лица, индивидуального предпринимателя, его уполномоченного представителя, за исключением случая проведения такой проверки по основанию, предусмотренному подпунктом "б" пункта 2 части 2 статьи 10 настоящего Федерального закона;</a:t>
            </a:r>
          </a:p>
          <a:p>
            <a:pPr marL="0" indent="0">
              <a:lnSpc>
                <a:spcPct val="120000"/>
              </a:lnSpc>
              <a:buNone/>
            </a:pPr>
            <a:r>
              <a:rPr lang="ru-RU" sz="1400" dirty="0"/>
              <a:t>- требовать представления документов, информации, образцов продукции, проб обследования объектов окружающей среды и объектов производственной среды, если они не являются объектами проверки или не относятся к предмету проверки, а также изымать оригиналы таких документов;</a:t>
            </a:r>
          </a:p>
          <a:p>
            <a:pPr marL="0" indent="0" algn="just">
              <a:lnSpc>
                <a:spcPct val="120000"/>
              </a:lnSpc>
              <a:buFontTx/>
              <a:buNone/>
              <a:defRPr/>
            </a:pPr>
            <a:endParaRPr lang="ru-RU" sz="1400" dirty="0" smtClean="0"/>
          </a:p>
          <a:p>
            <a:pPr>
              <a:lnSpc>
                <a:spcPct val="120000"/>
              </a:lnSpc>
              <a:defRPr/>
            </a:pPr>
            <a:endParaRPr lang="ru-RU" sz="1400" dirty="0"/>
          </a:p>
        </p:txBody>
      </p:sp>
    </p:spTree>
    <p:extLst>
      <p:ext uri="{BB962C8B-B14F-4D97-AF65-F5344CB8AC3E}">
        <p14:creationId xmlns:p14="http://schemas.microsoft.com/office/powerpoint/2010/main" val="1808541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9429" y="1484784"/>
            <a:ext cx="8136904" cy="5047536"/>
          </a:xfrm>
          <a:prstGeom prst="rect">
            <a:avLst/>
          </a:prstGeom>
        </p:spPr>
        <p:txBody>
          <a:bodyPr wrap="square">
            <a:spAutoFit/>
          </a:bodyPr>
          <a:lstStyle/>
          <a:p>
            <a:r>
              <a:rPr lang="ru-RU" sz="1400" dirty="0"/>
              <a:t>- отбирать образцы продукции, пробы обследования объектов окружающей среды и объектов производственной среды для проведения их исследований, испытаний, измерений без оформления протоколов об отборе указанных образцов, проб по установленной форме и в количестве, превышающем нормы, установленные национальными стандартами, правилами отбора образцов, проб и методами их исследований, испытаний, измерений, техническими регламентами или действующими до дня их вступления в силу иными нормативными техническими документами и правилами и методами исследований, испытаний, измерений;</a:t>
            </a:r>
          </a:p>
          <a:p>
            <a:r>
              <a:rPr lang="ru-RU" sz="1400" dirty="0"/>
              <a:t>- распространять информацию, полученную в результате проведения проверки и составляющую государственную, коммерческую, служебную, иную охраняемую законом тайну, за исключением случаев, предусмотренных законодательством Российской Федерации;</a:t>
            </a:r>
          </a:p>
          <a:p>
            <a:r>
              <a:rPr lang="ru-RU" sz="1400" dirty="0"/>
              <a:t>- превышать установленные сроки проведения проверки;</a:t>
            </a:r>
          </a:p>
          <a:p>
            <a:r>
              <a:rPr lang="ru-RU" sz="1400" dirty="0"/>
              <a:t>- осуществлять выдачу юридическим лицам, индивидуальным предпринимателям предписаний или предложений о проведении за их счет мероприятий по контролю;</a:t>
            </a:r>
          </a:p>
          <a:p>
            <a:r>
              <a:rPr lang="ru-RU" sz="1400" dirty="0"/>
              <a:t>- требовать от юридического лица, индивидуального предпринимателя представления документов и (или) информации, включая разрешительные документы, имеющиеся в распоряжении иных государственных органов, органов местного самоуправления либо подведомственных государственным органам или органам местного самоуправления организаций, включенные в определенный Правительством Российской Федерации перечень;</a:t>
            </a:r>
          </a:p>
          <a:p>
            <a:r>
              <a:rPr lang="ru-RU" sz="1400" dirty="0"/>
              <a:t>- требовать от юридического лица, индивидуального предпринимателя представления документов, информации до даты начала проведения проверки. Орган государственного контроля (надзора), орган муниципального контроля после принятия распоряжения или приказа о проведении проверки вправе запрашивать необходимые документы и (или) информацию в рамках межведомственного информационного взаимодействия.</a:t>
            </a:r>
          </a:p>
        </p:txBody>
      </p:sp>
      <p:sp>
        <p:nvSpPr>
          <p:cNvPr id="4" name="Заголовок 1"/>
          <p:cNvSpPr txBox="1">
            <a:spLocks/>
          </p:cNvSpPr>
          <p:nvPr/>
        </p:nvSpPr>
        <p:spPr>
          <a:xfrm>
            <a:off x="1025362" y="540222"/>
            <a:ext cx="7285037" cy="94456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ru-RU" altLang="ru-RU" sz="2400" b="1" smtClean="0">
                <a:solidFill>
                  <a:srgbClr val="C00000"/>
                </a:solidFill>
              </a:rPr>
              <a:t>Ограничения при проведении проверки</a:t>
            </a:r>
            <a:r>
              <a:rPr lang="ru-RU" altLang="ru-RU" sz="2400" b="1" smtClean="0">
                <a:solidFill>
                  <a:srgbClr val="FFFF00"/>
                </a:solidFill>
              </a:rPr>
              <a:t/>
            </a:r>
            <a:br>
              <a:rPr lang="ru-RU" altLang="ru-RU" sz="2400" b="1" smtClean="0">
                <a:solidFill>
                  <a:srgbClr val="FFFF00"/>
                </a:solidFill>
              </a:rPr>
            </a:br>
            <a:endParaRPr lang="ru-RU" altLang="ru-RU" sz="2400" b="1" dirty="0" smtClean="0">
              <a:solidFill>
                <a:srgbClr val="FFFF00"/>
              </a:solidFill>
            </a:endParaRPr>
          </a:p>
        </p:txBody>
      </p:sp>
    </p:spTree>
    <p:extLst>
      <p:ext uri="{BB962C8B-B14F-4D97-AF65-F5344CB8AC3E}">
        <p14:creationId xmlns:p14="http://schemas.microsoft.com/office/powerpoint/2010/main" val="159821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80920" cy="5078313"/>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Оформление результатов проверки</a:t>
            </a:r>
          </a:p>
          <a:p>
            <a:pPr algn="ct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По результатам проверки должностным лицом Росздравнадзора, проводившим проверку, составляется акт по установленной форме (в двух экземплярах).</a:t>
            </a:r>
          </a:p>
          <a:p>
            <a:pPr algn="just"/>
            <a:r>
              <a:rPr lang="ru-RU" dirty="0" smtClean="0">
                <a:latin typeface="Times New Roman" panose="02020603050405020304" pitchFamily="18" charset="0"/>
                <a:cs typeface="Times New Roman" panose="02020603050405020304" pitchFamily="18" charset="0"/>
              </a:rPr>
              <a:t>Типовая форма акта проверки утверждена приказом Минэкономразвития России от 30 апреля 2009 г. № 141.</a:t>
            </a:r>
          </a:p>
          <a:p>
            <a:pPr algn="just"/>
            <a:r>
              <a:rPr lang="ru-RU" dirty="0" smtClean="0">
                <a:latin typeface="Times New Roman" panose="02020603050405020304" pitchFamily="18" charset="0"/>
                <a:cs typeface="Times New Roman" panose="02020603050405020304" pitchFamily="18" charset="0"/>
              </a:rPr>
              <a:t>В акте проверки должны быть отражены установленные в ходе проверки факты соответствия или несоответствия осуществляемой юридическим лицом или индивидуальным предпринимателем деятельности, обязательным требованиям законодательства в области здравоохранения. К акту проверки прилагаются связанные с результатами проверки документы или их копии:</a:t>
            </a:r>
          </a:p>
          <a:p>
            <a:pPr algn="just"/>
            <a:r>
              <a:rPr lang="ru-RU" dirty="0" smtClean="0">
                <a:latin typeface="Times New Roman" panose="02020603050405020304" pitchFamily="18" charset="0"/>
                <a:cs typeface="Times New Roman" panose="02020603050405020304" pitchFamily="18" charset="0"/>
              </a:rPr>
              <a:t>- протоколы отбора образцов продукции, проб обследования объектов окружающей среды и объектов производственной среды;</a:t>
            </a:r>
          </a:p>
          <a:p>
            <a:pPr algn="just"/>
            <a:r>
              <a:rPr lang="ru-RU" dirty="0" smtClean="0">
                <a:latin typeface="Times New Roman" panose="02020603050405020304" pitchFamily="18" charset="0"/>
                <a:cs typeface="Times New Roman" panose="02020603050405020304" pitchFamily="18" charset="0"/>
              </a:rPr>
              <a:t>- протоколы или заключения проведенных исследований, испытаний и экспертиз;</a:t>
            </a:r>
          </a:p>
          <a:p>
            <a:pPr algn="just"/>
            <a:r>
              <a:rPr lang="ru-RU" dirty="0" smtClean="0">
                <a:latin typeface="Times New Roman" panose="02020603050405020304" pitchFamily="18" charset="0"/>
                <a:cs typeface="Times New Roman" panose="02020603050405020304" pitchFamily="18" charset="0"/>
              </a:rPr>
              <a:t>- объяснения работников проверенного лица, на которых возлагается ответственность за нарушение обязательных требований;</a:t>
            </a:r>
          </a:p>
          <a:p>
            <a:pPr algn="just"/>
            <a:r>
              <a:rPr lang="ru-RU" dirty="0" smtClean="0">
                <a:latin typeface="Times New Roman" panose="02020603050405020304" pitchFamily="18" charset="0"/>
                <a:cs typeface="Times New Roman" panose="02020603050405020304" pitchFamily="18" charset="0"/>
              </a:rPr>
              <a:t>- предписания об устранении выявленных нарушений;</a:t>
            </a:r>
          </a:p>
          <a:p>
            <a:pPr algn="just"/>
            <a:r>
              <a:rPr lang="ru-RU" dirty="0" smtClean="0">
                <a:latin typeface="Times New Roman" panose="02020603050405020304" pitchFamily="18" charset="0"/>
                <a:cs typeface="Times New Roman" panose="02020603050405020304" pitchFamily="18" charset="0"/>
              </a:rPr>
              <a:t>- иные связанные с результатами проверки документы или их копии.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357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352928" cy="5124480"/>
          </a:xfrm>
          <a:prstGeom prst="rect">
            <a:avLst/>
          </a:prstGeom>
        </p:spPr>
        <p:txBody>
          <a:bodyPr wrap="square">
            <a:spAutoFit/>
          </a:bodyPr>
          <a:lstStyle/>
          <a:p>
            <a:pPr algn="ctr"/>
            <a:r>
              <a:rPr lang="ru-RU" sz="2000" b="1" dirty="0">
                <a:solidFill>
                  <a:srgbClr val="FF0000"/>
                </a:solidFill>
                <a:latin typeface="Times New Roman" panose="02020603050405020304" pitchFamily="18" charset="0"/>
                <a:cs typeface="Times New Roman" panose="02020603050405020304" pitchFamily="18" charset="0"/>
              </a:rPr>
              <a:t>Выездная плановая проверка</a:t>
            </a:r>
          </a:p>
          <a:p>
            <a:pPr algn="ctr"/>
            <a:endParaRPr lang="ru-RU" b="1" dirty="0">
              <a:latin typeface="Times New Roman" panose="02020603050405020304" pitchFamily="18" charset="0"/>
              <a:cs typeface="Times New Roman" panose="02020603050405020304" pitchFamily="18" charset="0"/>
            </a:endParaRPr>
          </a:p>
          <a:p>
            <a:pPr algn="just"/>
            <a:r>
              <a:rPr lang="ru-RU" sz="1700" dirty="0" smtClean="0">
                <a:latin typeface="Times New Roman" panose="02020603050405020304" pitchFamily="18" charset="0"/>
                <a:cs typeface="Times New Roman" panose="02020603050405020304" pitchFamily="18" charset="0"/>
              </a:rPr>
              <a:t>1</a:t>
            </a:r>
            <a:r>
              <a:rPr lang="ru-RU" sz="1700" dirty="0">
                <a:latin typeface="Times New Roman" panose="02020603050405020304" pitchFamily="18" charset="0"/>
                <a:cs typeface="Times New Roman" panose="02020603050405020304" pitchFamily="18" charset="0"/>
              </a:rPr>
              <a:t>. Подготовка и оформление приказа на проведение проверки.</a:t>
            </a:r>
          </a:p>
          <a:p>
            <a:pPr algn="just"/>
            <a:r>
              <a:rPr lang="ru-RU" sz="1700" dirty="0">
                <a:latin typeface="Times New Roman" panose="02020603050405020304" pitchFamily="18" charset="0"/>
                <a:cs typeface="Times New Roman" panose="02020603050405020304" pitchFamily="18" charset="0"/>
              </a:rPr>
              <a:t>2. Уведомление юридического лица/индивидуального предпринимателя о проведении проверки.</a:t>
            </a:r>
          </a:p>
          <a:p>
            <a:pPr algn="just"/>
            <a:r>
              <a:rPr lang="ru-RU" sz="1700" dirty="0">
                <a:latin typeface="Times New Roman" panose="02020603050405020304" pitchFamily="18" charset="0"/>
                <a:cs typeface="Times New Roman" panose="02020603050405020304" pitchFamily="18" charset="0"/>
              </a:rPr>
              <a:t>3. Проведение проверки.</a:t>
            </a:r>
          </a:p>
          <a:p>
            <a:pPr algn="just"/>
            <a:r>
              <a:rPr lang="ru-RU" sz="1700" dirty="0">
                <a:latin typeface="Times New Roman" panose="02020603050405020304" pitchFamily="18" charset="0"/>
                <a:cs typeface="Times New Roman" panose="02020603050405020304" pitchFamily="18" charset="0"/>
              </a:rPr>
              <a:t>4. Оформление акта проверки.</a:t>
            </a:r>
          </a:p>
          <a:p>
            <a:pPr algn="just"/>
            <a:r>
              <a:rPr lang="ru-RU" sz="1700" dirty="0">
                <a:latin typeface="Times New Roman" panose="02020603050405020304" pitchFamily="18" charset="0"/>
                <a:cs typeface="Times New Roman" panose="02020603050405020304" pitchFamily="18" charset="0"/>
              </a:rPr>
              <a:t>5. Оформление предписания об устранении выявленных нарушений, установление срока для устранения выявленных нарушений (число, месяц, год).</a:t>
            </a:r>
          </a:p>
          <a:p>
            <a:pPr algn="just"/>
            <a:r>
              <a:rPr lang="ru-RU" sz="1700" dirty="0">
                <a:latin typeface="Times New Roman" panose="02020603050405020304" pitchFamily="18" charset="0"/>
                <a:cs typeface="Times New Roman" panose="02020603050405020304" pitchFamily="18" charset="0"/>
              </a:rPr>
              <a:t>6. Оформление протокола об административном правонарушении.</a:t>
            </a:r>
          </a:p>
          <a:p>
            <a:pPr algn="just"/>
            <a:r>
              <a:rPr lang="ru-RU" sz="1700" dirty="0">
                <a:latin typeface="Times New Roman" panose="02020603050405020304" pitchFamily="18" charset="0"/>
                <a:cs typeface="Times New Roman" panose="02020603050405020304" pitchFamily="18" charset="0"/>
              </a:rPr>
              <a:t>7. Подготовка искового заявления в судебные органы или проведение административного расследования по выявленным фактам нарушения законодательства в соответствии с компетенцией Росздравнадзора.</a:t>
            </a:r>
          </a:p>
          <a:p>
            <a:pPr algn="just"/>
            <a:r>
              <a:rPr lang="ru-RU" sz="1700" dirty="0">
                <a:latin typeface="Times New Roman" panose="02020603050405020304" pitchFamily="18" charset="0"/>
                <a:cs typeface="Times New Roman" panose="02020603050405020304" pitchFamily="18" charset="0"/>
              </a:rPr>
              <a:t>8. В случае установления меры административной ответственности в форме штрафа, осуществление контроля за исполнением, оплатой административного штрафа.</a:t>
            </a:r>
          </a:p>
          <a:p>
            <a:pPr algn="just"/>
            <a:r>
              <a:rPr lang="ru-RU" sz="1700" dirty="0">
                <a:latin typeface="Times New Roman" panose="02020603050405020304" pitchFamily="18" charset="0"/>
                <a:cs typeface="Times New Roman" panose="02020603050405020304" pitchFamily="18" charset="0"/>
              </a:rPr>
              <a:t>9.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a:t>
            </a:r>
          </a:p>
          <a:p>
            <a:pPr algn="just"/>
            <a:r>
              <a:rPr lang="ru-RU" sz="1700" dirty="0">
                <a:latin typeface="Times New Roman" panose="02020603050405020304" pitchFamily="18" charset="0"/>
                <a:cs typeface="Times New Roman" panose="02020603050405020304" pitchFamily="18" charset="0"/>
              </a:rPr>
              <a:t>10. Проведение внеплановой документарной/выездной проверки по фактам устранения нарушений юридическим лицом или индивидуальным предпринимателем.</a:t>
            </a:r>
          </a:p>
        </p:txBody>
      </p:sp>
    </p:spTree>
    <p:extLst>
      <p:ext uri="{BB962C8B-B14F-4D97-AF65-F5344CB8AC3E}">
        <p14:creationId xmlns:p14="http://schemas.microsoft.com/office/powerpoint/2010/main" val="3842292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6001643"/>
          </a:xfrm>
          <a:prstGeom prst="rect">
            <a:avLst/>
          </a:prstGeom>
        </p:spPr>
        <p:txBody>
          <a:bodyPr wrap="square">
            <a:spAutoFit/>
          </a:bodyPr>
          <a:lstStyle/>
          <a:p>
            <a:pPr algn="ctr"/>
            <a:r>
              <a:rPr lang="ru-RU" sz="1600" b="1" dirty="0">
                <a:solidFill>
                  <a:srgbClr val="FF0000"/>
                </a:solidFill>
                <a:latin typeface="Times New Roman" panose="02020603050405020304" pitchFamily="18" charset="0"/>
                <a:cs typeface="Times New Roman" panose="02020603050405020304" pitchFamily="18" charset="0"/>
              </a:rPr>
              <a:t>Выездная внеплановая </a:t>
            </a:r>
            <a:r>
              <a:rPr lang="ru-RU" sz="1600" b="1" dirty="0" smtClean="0">
                <a:solidFill>
                  <a:srgbClr val="FF0000"/>
                </a:solidFill>
                <a:latin typeface="Times New Roman" panose="02020603050405020304" pitchFamily="18" charset="0"/>
                <a:cs typeface="Times New Roman" panose="02020603050405020304" pitchFamily="18" charset="0"/>
              </a:rPr>
              <a:t>проверка</a:t>
            </a:r>
          </a:p>
          <a:p>
            <a:pPr algn="ctr"/>
            <a:endParaRPr lang="ru-RU" sz="1600" u="sng"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1</a:t>
            </a:r>
            <a:r>
              <a:rPr lang="ru-RU" sz="1600" dirty="0">
                <a:latin typeface="Times New Roman" panose="02020603050405020304" pitchFamily="18" charset="0"/>
                <a:cs typeface="Times New Roman" panose="02020603050405020304" pitchFamily="18" charset="0"/>
              </a:rPr>
              <a:t>. Изучение поступившей жалобы от граждан, юридических лиц, СМИ </a:t>
            </a:r>
            <a:r>
              <a:rPr lang="ru-RU" sz="1600" dirty="0" smtClean="0">
                <a:latin typeface="Times New Roman" panose="02020603050405020304" pitchFamily="18" charset="0"/>
                <a:cs typeface="Times New Roman" panose="02020603050405020304" pitchFamily="18" charset="0"/>
              </a:rPr>
              <a:t>о </a:t>
            </a:r>
            <a:r>
              <a:rPr lang="ru-RU" sz="1600" dirty="0">
                <a:latin typeface="Times New Roman" panose="02020603050405020304" pitchFamily="18" charset="0"/>
                <a:cs typeface="Times New Roman" panose="02020603050405020304" pitchFamily="18" charset="0"/>
              </a:rPr>
              <a:t>имеющих место нарушениях в сфере здравоохранения, повлекших за </a:t>
            </a:r>
            <a:r>
              <a:rPr lang="ru-RU" sz="1600" dirty="0" smtClean="0">
                <a:latin typeface="Times New Roman" panose="02020603050405020304" pitchFamily="18" charset="0"/>
                <a:cs typeface="Times New Roman" panose="02020603050405020304" pitchFamily="18" charset="0"/>
              </a:rPr>
              <a:t>собой </a:t>
            </a:r>
            <a:r>
              <a:rPr lang="ru-RU" sz="1600" dirty="0">
                <a:latin typeface="Times New Roman" panose="02020603050405020304" pitchFamily="18" charset="0"/>
                <a:cs typeface="Times New Roman" panose="02020603050405020304" pitchFamily="18" charset="0"/>
              </a:rPr>
              <a:t>причину смерти или угрозу здоровью граждан.</a:t>
            </a:r>
          </a:p>
          <a:p>
            <a:pPr algn="just"/>
            <a:r>
              <a:rPr lang="ru-RU" sz="1600" dirty="0">
                <a:latin typeface="Times New Roman" panose="02020603050405020304" pitchFamily="18" charset="0"/>
                <a:cs typeface="Times New Roman" panose="02020603050405020304" pitchFamily="18" charset="0"/>
              </a:rPr>
              <a:t>Подготовка и оформление приказа на проведение проверки. </a:t>
            </a:r>
            <a:endParaRPr lang="en-US"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Уведомление юридического лица/индивидуального предпринимателя о проведении проверки.</a:t>
            </a:r>
          </a:p>
          <a:p>
            <a:pPr algn="just"/>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 Проведение проверки.</a:t>
            </a:r>
          </a:p>
          <a:p>
            <a:pPr algn="just"/>
            <a:r>
              <a:rPr lang="ru-RU" sz="1600" dirty="0">
                <a:latin typeface="Times New Roman" panose="02020603050405020304" pitchFamily="18" charset="0"/>
                <a:cs typeface="Times New Roman" panose="02020603050405020304" pitchFamily="18" charset="0"/>
              </a:rPr>
              <a:t>4. Оформление акта проверки.</a:t>
            </a:r>
          </a:p>
          <a:p>
            <a:pPr algn="just"/>
            <a:r>
              <a:rPr lang="ru-RU" sz="1600" dirty="0">
                <a:latin typeface="Times New Roman" panose="02020603050405020304" pitchFamily="18" charset="0"/>
                <a:cs typeface="Times New Roman" panose="02020603050405020304" pitchFamily="18" charset="0"/>
              </a:rPr>
              <a:t>5. Оформление предписания об устранении выявленных нарушений, установление срока для устранения выявленных нарушений (число, месяц, год).</a:t>
            </a:r>
          </a:p>
          <a:p>
            <a:pPr algn="just"/>
            <a:r>
              <a:rPr lang="ru-RU" sz="1600" dirty="0">
                <a:latin typeface="Times New Roman" panose="02020603050405020304" pitchFamily="18" charset="0"/>
                <a:cs typeface="Times New Roman" panose="02020603050405020304" pitchFamily="18" charset="0"/>
              </a:rPr>
              <a:t>6. Оформление протокола об административном правонарушении.</a:t>
            </a:r>
          </a:p>
          <a:p>
            <a:pPr algn="just"/>
            <a:r>
              <a:rPr lang="ru-RU" sz="1600" dirty="0">
                <a:latin typeface="Times New Roman" panose="02020603050405020304" pitchFamily="18" charset="0"/>
                <a:cs typeface="Times New Roman" panose="02020603050405020304" pitchFamily="18" charset="0"/>
              </a:rPr>
              <a:t>7. Подготовка искового заявления в судебные органы или проведение административного расследования по выявленным фактам нарушения законодательства в соответствии с компетенцией Росздравнадзора.</a:t>
            </a:r>
          </a:p>
          <a:p>
            <a:pPr algn="just"/>
            <a:r>
              <a:rPr lang="ru-RU" sz="1600" dirty="0">
                <a:latin typeface="Times New Roman" panose="02020603050405020304" pitchFamily="18" charset="0"/>
                <a:cs typeface="Times New Roman" panose="02020603050405020304" pitchFamily="18" charset="0"/>
              </a:rPr>
              <a:t>8. В случае установления меры административной ответственности в форме штрафа,  осуществление контроля за исполнением, оплатой административного штрафа.</a:t>
            </a:r>
          </a:p>
          <a:p>
            <a:pPr algn="just"/>
            <a:r>
              <a:rPr lang="ru-RU" sz="1600" dirty="0">
                <a:latin typeface="Times New Roman" panose="02020603050405020304" pitchFamily="18" charset="0"/>
                <a:cs typeface="Times New Roman" panose="02020603050405020304" pitchFamily="18" charset="0"/>
              </a:rPr>
              <a:t>9.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a:t>
            </a:r>
          </a:p>
          <a:p>
            <a:pPr algn="just"/>
            <a:r>
              <a:rPr lang="ru-RU" sz="1600" dirty="0">
                <a:latin typeface="Times New Roman" panose="02020603050405020304" pitchFamily="18" charset="0"/>
                <a:cs typeface="Times New Roman" panose="02020603050405020304" pitchFamily="18" charset="0"/>
              </a:rPr>
              <a:t>10. Проведение внеплановой документарной/выездной проверки по фактам устранения нарушений юридическим лицом или индивидуальным предпринимателем.</a:t>
            </a:r>
          </a:p>
          <a:p>
            <a:pPr algn="just"/>
            <a:r>
              <a:rPr lang="ru-RU" sz="1600" dirty="0" smtClean="0">
                <a:latin typeface="Times New Roman" panose="02020603050405020304" pitchFamily="18" charset="0"/>
                <a:cs typeface="Times New Roman" panose="02020603050405020304" pitchFamily="18" charset="0"/>
              </a:rPr>
              <a:t>11</a:t>
            </a:r>
            <a:r>
              <a:rPr lang="ru-RU" sz="1600" dirty="0">
                <a:latin typeface="Times New Roman" panose="02020603050405020304" pitchFamily="18" charset="0"/>
                <a:cs typeface="Times New Roman" panose="02020603050405020304" pitchFamily="18" charset="0"/>
              </a:rPr>
              <a:t>. Формирование перечисленных материалов в лицензионное дело или дело по производству контрольного мероприятия</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208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8136904" cy="5509200"/>
          </a:xfrm>
          <a:prstGeom prst="rect">
            <a:avLst/>
          </a:prstGeom>
        </p:spPr>
        <p:txBody>
          <a:bodyPr wrap="square">
            <a:spAutoFit/>
          </a:bodyPr>
          <a:lstStyle/>
          <a:p>
            <a:pPr algn="ctr"/>
            <a:r>
              <a:rPr lang="ru-RU" sz="1600" b="1" dirty="0">
                <a:solidFill>
                  <a:srgbClr val="FF0000"/>
                </a:solidFill>
                <a:latin typeface="Times New Roman" panose="02020603050405020304" pitchFamily="18" charset="0"/>
                <a:cs typeface="Times New Roman" panose="02020603050405020304" pitchFamily="18" charset="0"/>
              </a:rPr>
              <a:t>Внеплановая документарная </a:t>
            </a:r>
            <a:r>
              <a:rPr lang="ru-RU" sz="1600" b="1" dirty="0" smtClean="0">
                <a:solidFill>
                  <a:srgbClr val="FF0000"/>
                </a:solidFill>
                <a:latin typeface="Times New Roman" panose="02020603050405020304" pitchFamily="18" charset="0"/>
                <a:cs typeface="Times New Roman" panose="02020603050405020304" pitchFamily="18" charset="0"/>
              </a:rPr>
              <a:t>проверка</a:t>
            </a:r>
          </a:p>
          <a:p>
            <a:pPr algn="ctr"/>
            <a:endParaRPr lang="ru-RU" sz="1600" u="sng"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1. Изучение поступившей жалобы от граждан, юридических лиц, СМИ о имеющих место нарушениях в сфере здравоохранения, повлекших за собой причину смерти или угрозу здоровью граждан. Подготовка и оформление приказа на проведение проверки.</a:t>
            </a:r>
          </a:p>
          <a:p>
            <a:pPr algn="just"/>
            <a:r>
              <a:rPr lang="ru-RU" sz="1600" dirty="0">
                <a:latin typeface="Times New Roman" panose="02020603050405020304" pitchFamily="18" charset="0"/>
                <a:cs typeface="Times New Roman" panose="02020603050405020304" pitchFamily="18" charset="0"/>
              </a:rPr>
              <a:t>2. Уведомление юридического лица/индивидуального предпринимателя о проведении проверки. </a:t>
            </a:r>
          </a:p>
          <a:p>
            <a:pPr algn="just"/>
            <a:r>
              <a:rPr lang="ru-RU" sz="1600" dirty="0">
                <a:latin typeface="Times New Roman" panose="02020603050405020304" pitchFamily="18" charset="0"/>
                <a:cs typeface="Times New Roman" panose="02020603050405020304" pitchFamily="18" charset="0"/>
              </a:rPr>
              <a:t>3. Поступление документов. </a:t>
            </a:r>
          </a:p>
          <a:p>
            <a:pPr algn="just"/>
            <a:r>
              <a:rPr lang="ru-RU" sz="1600" dirty="0">
                <a:latin typeface="Times New Roman" panose="02020603050405020304" pitchFamily="18" charset="0"/>
                <a:cs typeface="Times New Roman" panose="02020603050405020304" pitchFamily="18" charset="0"/>
              </a:rPr>
              <a:t>4. Проведение проверки.</a:t>
            </a:r>
          </a:p>
          <a:p>
            <a:pPr algn="just"/>
            <a:r>
              <a:rPr lang="ru-RU" sz="1600" dirty="0" smtClean="0">
                <a:latin typeface="Times New Roman" panose="02020603050405020304" pitchFamily="18" charset="0"/>
                <a:cs typeface="Times New Roman" panose="02020603050405020304" pitchFamily="18" charset="0"/>
              </a:rPr>
              <a:t>5</a:t>
            </a:r>
            <a:r>
              <a:rPr lang="ru-RU" sz="1600" dirty="0">
                <a:latin typeface="Times New Roman" panose="02020603050405020304" pitchFamily="18" charset="0"/>
                <a:cs typeface="Times New Roman" panose="02020603050405020304" pitchFamily="18" charset="0"/>
              </a:rPr>
              <a:t>. Оформление акта проверки.</a:t>
            </a:r>
          </a:p>
          <a:p>
            <a:pPr algn="just"/>
            <a:r>
              <a:rPr lang="ru-RU" sz="1600" dirty="0">
                <a:latin typeface="Times New Roman" panose="02020603050405020304" pitchFamily="18" charset="0"/>
                <a:cs typeface="Times New Roman" panose="02020603050405020304" pitchFamily="18" charset="0"/>
              </a:rPr>
              <a:t>6. Оформление предписания об устранении выявленных нарушений, установление срока для устранения выявленных нарушений (число, месяц, год).</a:t>
            </a:r>
          </a:p>
          <a:p>
            <a:pPr algn="just"/>
            <a:r>
              <a:rPr lang="ru-RU" sz="1600" dirty="0">
                <a:latin typeface="Times New Roman" panose="02020603050405020304" pitchFamily="18" charset="0"/>
                <a:cs typeface="Times New Roman" panose="02020603050405020304" pitchFamily="18" charset="0"/>
              </a:rPr>
              <a:t>7. Оформление протокола об административном правонарушении.</a:t>
            </a:r>
          </a:p>
          <a:p>
            <a:pPr algn="just"/>
            <a:r>
              <a:rPr lang="ru-RU" sz="1600" dirty="0">
                <a:latin typeface="Times New Roman" panose="02020603050405020304" pitchFamily="18" charset="0"/>
                <a:cs typeface="Times New Roman" panose="02020603050405020304" pitchFamily="18" charset="0"/>
              </a:rPr>
              <a:t>8. Подготовка искового заявления в судебные органы или проведение административного расследования по выявленным фактам нарушения законодательства в соответствии с компетенцией Росздравнадзора.</a:t>
            </a:r>
          </a:p>
          <a:p>
            <a:pPr algn="just"/>
            <a:r>
              <a:rPr lang="ru-RU" sz="1600" dirty="0">
                <a:latin typeface="Times New Roman" panose="02020603050405020304" pitchFamily="18" charset="0"/>
                <a:cs typeface="Times New Roman" panose="02020603050405020304" pitchFamily="18" charset="0"/>
              </a:rPr>
              <a:t>9. В случае установления меры административной ответственности в форме штрафа, осуществление контроля за исполнением, оплатой административного штрафа.</a:t>
            </a:r>
          </a:p>
          <a:p>
            <a:pPr algn="just"/>
            <a:r>
              <a:rPr lang="ru-RU" sz="1600" dirty="0">
                <a:latin typeface="Times New Roman" panose="02020603050405020304" pitchFamily="18" charset="0"/>
                <a:cs typeface="Times New Roman" panose="02020603050405020304" pitchFamily="18" charset="0"/>
              </a:rPr>
              <a:t>10.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a:t>
            </a:r>
          </a:p>
          <a:p>
            <a:pPr algn="just"/>
            <a:r>
              <a:rPr lang="ru-RU" sz="1600" dirty="0">
                <a:latin typeface="Times New Roman" panose="02020603050405020304" pitchFamily="18" charset="0"/>
                <a:cs typeface="Times New Roman" panose="02020603050405020304" pitchFamily="18" charset="0"/>
              </a:rPr>
              <a:t>11. Проведение внеплановой документарной/выездной проверки по фактам устранения нарушений юридическим лицом или индивидуальным предпринимателем.</a:t>
            </a:r>
          </a:p>
        </p:txBody>
      </p:sp>
    </p:spTree>
    <p:extLst>
      <p:ext uri="{BB962C8B-B14F-4D97-AF65-F5344CB8AC3E}">
        <p14:creationId xmlns:p14="http://schemas.microsoft.com/office/powerpoint/2010/main" val="3458013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064896" cy="6247864"/>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Основания для проведения внеплановой проверки</a:t>
            </a:r>
            <a:endParaRPr lang="ru-RU" dirty="0" smtClean="0">
              <a:solidFill>
                <a:srgbClr val="FF0000"/>
              </a:solidFill>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just">
              <a:buFontTx/>
              <a:buChar char="-"/>
            </a:pPr>
            <a:r>
              <a:rPr lang="ru-RU" sz="1400" dirty="0" smtClean="0"/>
              <a:t>истечение </a:t>
            </a:r>
            <a:r>
              <a:rPr lang="ru-RU" sz="1400" dirty="0"/>
              <a:t>срока исполнения юридическим лицом, индивидуальным предпринимателем ранее выданного предписания об устранении выявленного нарушения обязательных требований и (или) требований, установленных муниципальными правовыми актами</a:t>
            </a:r>
            <a:r>
              <a:rPr lang="ru-RU" sz="1400" dirty="0" smtClean="0"/>
              <a:t>;</a:t>
            </a:r>
          </a:p>
          <a:p>
            <a:pPr algn="just">
              <a:buFontTx/>
              <a:buChar char="-"/>
            </a:pPr>
            <a:endParaRPr lang="ru-RU" sz="1400" dirty="0"/>
          </a:p>
          <a:p>
            <a:pPr algn="just">
              <a:buFontTx/>
              <a:buChar char="-"/>
            </a:pPr>
            <a:r>
              <a:rPr lang="ru-RU" sz="1400" dirty="0" smtClean="0"/>
              <a:t>поступление </a:t>
            </a:r>
            <a:r>
              <a:rPr lang="ru-RU" sz="1400" dirty="0"/>
              <a:t>в орган государственного контроля (надзора), орган муниципального контроля заявления от юридического лица или индивидуального предпринимателя о предоставлении правового статуса, специального разрешения (лицензии) на право осуществления отдельных видов деятельности или разрешения (согласования) на осуществление иных юридически значимых действий, если проведение соответствующей внеплановой проверки юридического лица, индивидуального предпринимателя предусмотрено правилами предоставления правового статуса, специального разрешения (лицензии), выдачи разрешения (согласования</a:t>
            </a:r>
            <a:r>
              <a:rPr lang="ru-RU" sz="1400" dirty="0" smtClean="0"/>
              <a:t>);</a:t>
            </a:r>
          </a:p>
          <a:p>
            <a:pPr algn="just">
              <a:buFontTx/>
              <a:buChar char="-"/>
            </a:pPr>
            <a:endParaRPr lang="ru-RU" sz="1400" dirty="0"/>
          </a:p>
          <a:p>
            <a:pPr algn="just"/>
            <a:r>
              <a:rPr lang="ru-RU" sz="1400" dirty="0" smtClean="0"/>
              <a:t>- мотивированное </a:t>
            </a:r>
            <a:r>
              <a:rPr lang="ru-RU" sz="1400" dirty="0"/>
              <a:t>представление должностного лица органа государственного контроля (надзора), органа муниципального контроля по результатам анализа результатов мероприятий по контролю без взаимодействия с юридическими лицами, индивидуальными предпринимателями, рассмотрения или предварительной проверки поступивших в органы государственного контроля (надзора), органы муниципального контроля обращений и заявлений граждан, в том числе индивидуальных предпринимателей, юридических лиц, информации от органов государственной власти, органов местного самоуправления, из средств массовой информации о следующих фактах:</a:t>
            </a:r>
          </a:p>
          <a:p>
            <a:pPr algn="just"/>
            <a:r>
              <a:rPr lang="ru-RU" sz="1400" dirty="0" smtClean="0"/>
              <a:t>                а</a:t>
            </a:r>
            <a:r>
              <a:rPr lang="ru-RU" sz="1400" dirty="0"/>
              <a:t>) возникновение угрозы причинения вреда жизни, здоровью </a:t>
            </a:r>
            <a:r>
              <a:rPr lang="ru-RU" sz="1400" dirty="0" smtClean="0"/>
              <a:t>граждан;</a:t>
            </a:r>
            <a:endParaRPr lang="ru-RU" sz="1400" dirty="0"/>
          </a:p>
          <a:p>
            <a:pPr algn="just"/>
            <a:r>
              <a:rPr lang="ru-RU" sz="1400" dirty="0" smtClean="0"/>
              <a:t>                б</a:t>
            </a:r>
            <a:r>
              <a:rPr lang="ru-RU" sz="1400" dirty="0"/>
              <a:t>) причинение вреда жизни, здоровью граждан, вреда </a:t>
            </a:r>
            <a:r>
              <a:rPr lang="ru-RU" sz="1400" dirty="0" smtClean="0"/>
              <a:t>животным;</a:t>
            </a:r>
          </a:p>
          <a:p>
            <a:pPr algn="just"/>
            <a:endParaRPr lang="ru-RU" sz="1400" dirty="0"/>
          </a:p>
          <a:p>
            <a:pPr algn="just"/>
            <a:r>
              <a:rPr lang="ru-RU" sz="1400" dirty="0" smtClean="0"/>
              <a:t>- приказ </a:t>
            </a:r>
            <a:r>
              <a:rPr lang="ru-RU" sz="1400" dirty="0"/>
              <a:t>(распоряжение) руководителя органа государственного контроля (надзора), изданный в соответствии с поручениями Президента Российской Федерации,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a:t>
            </a:r>
          </a:p>
        </p:txBody>
      </p:sp>
    </p:spTree>
    <p:extLst>
      <p:ext uri="{BB962C8B-B14F-4D97-AF65-F5344CB8AC3E}">
        <p14:creationId xmlns:p14="http://schemas.microsoft.com/office/powerpoint/2010/main" val="1375158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959644" y="332656"/>
            <a:ext cx="7224712" cy="1224136"/>
          </a:xfrm>
        </p:spPr>
        <p:txBody>
          <a:bodyPr>
            <a:normAutofit fontScale="90000"/>
          </a:bodyPr>
          <a:lstStyle/>
          <a:p>
            <a:pPr eaLnBrk="1" hangingPunct="1"/>
            <a:r>
              <a:rPr lang="ru-RU" altLang="ru-RU" sz="2400" b="1" dirty="0" smtClean="0">
                <a:solidFill>
                  <a:srgbClr val="C00000"/>
                </a:solidFill>
              </a:rPr>
              <a:t/>
            </a:r>
            <a:br>
              <a:rPr lang="ru-RU" altLang="ru-RU" sz="2400" b="1" dirty="0" smtClean="0">
                <a:solidFill>
                  <a:srgbClr val="C00000"/>
                </a:solidFill>
              </a:rPr>
            </a:br>
            <a:r>
              <a:rPr lang="ru-RU" altLang="ru-RU" sz="2400" b="1" dirty="0" smtClean="0">
                <a:solidFill>
                  <a:srgbClr val="C00000"/>
                </a:solidFill>
              </a:rPr>
              <a:t/>
            </a:r>
            <a:br>
              <a:rPr lang="ru-RU" altLang="ru-RU" sz="2400" b="1" dirty="0" smtClean="0">
                <a:solidFill>
                  <a:srgbClr val="C00000"/>
                </a:solidFill>
              </a:rPr>
            </a:br>
            <a:r>
              <a:rPr lang="ru-RU" altLang="ru-RU" sz="2400" b="1" dirty="0" smtClean="0">
                <a:solidFill>
                  <a:srgbClr val="C00000"/>
                </a:solidFill>
              </a:rPr>
              <a:t/>
            </a:r>
            <a:br>
              <a:rPr lang="ru-RU" altLang="ru-RU" sz="2400" b="1" dirty="0" smtClean="0">
                <a:solidFill>
                  <a:srgbClr val="C00000"/>
                </a:solidFill>
              </a:rPr>
            </a:br>
            <a:r>
              <a:rPr lang="ru-RU" altLang="ru-RU" sz="2400" b="1" dirty="0" smtClean="0">
                <a:solidFill>
                  <a:srgbClr val="C00000"/>
                </a:solidFill>
              </a:rPr>
              <a:t>Недействительность результатов проверки, проведенной с грубым нарушением требований настоящего Федерального закона</a:t>
            </a:r>
            <a:r>
              <a:rPr lang="ru-RU" altLang="ru-RU" sz="2400" b="1" dirty="0" smtClean="0">
                <a:solidFill>
                  <a:srgbClr val="FFFF00"/>
                </a:solidFill>
              </a:rPr>
              <a:t/>
            </a:r>
            <a:br>
              <a:rPr lang="ru-RU" altLang="ru-RU" sz="2400" b="1" dirty="0" smtClean="0">
                <a:solidFill>
                  <a:srgbClr val="FFFF00"/>
                </a:solidFill>
              </a:rPr>
            </a:br>
            <a:r>
              <a:rPr lang="ru-RU" altLang="ru-RU" sz="3600" b="1" dirty="0" smtClean="0">
                <a:solidFill>
                  <a:srgbClr val="FFFF00"/>
                </a:solidFill>
              </a:rPr>
              <a:t/>
            </a:r>
            <a:br>
              <a:rPr lang="ru-RU" altLang="ru-RU" sz="3600" b="1" dirty="0" smtClean="0">
                <a:solidFill>
                  <a:srgbClr val="FFFF00"/>
                </a:solidFill>
              </a:rPr>
            </a:br>
            <a:endParaRPr lang="ru-RU" altLang="ru-RU" sz="3600" b="1" dirty="0" smtClean="0">
              <a:solidFill>
                <a:srgbClr val="FFFF00"/>
              </a:solidFill>
            </a:endParaRPr>
          </a:p>
        </p:txBody>
      </p:sp>
      <p:sp>
        <p:nvSpPr>
          <p:cNvPr id="15363" name="Объект 2"/>
          <p:cNvSpPr>
            <a:spLocks noGrp="1"/>
          </p:cNvSpPr>
          <p:nvPr>
            <p:ph idx="1"/>
          </p:nvPr>
        </p:nvSpPr>
        <p:spPr>
          <a:xfrm>
            <a:off x="457200" y="1752600"/>
            <a:ext cx="8229600" cy="4805363"/>
          </a:xfrm>
        </p:spPr>
        <p:txBody>
          <a:bodyPr/>
          <a:lstStyle/>
          <a:p>
            <a:pPr marL="0" indent="0">
              <a:buFontTx/>
              <a:buNone/>
            </a:pPr>
            <a:r>
              <a:rPr lang="ru-RU" altLang="ru-RU" sz="2000" dirty="0" smtClean="0">
                <a:latin typeface="Times New Roman" pitchFamily="18" charset="0"/>
                <a:cs typeface="Times New Roman" pitchFamily="18" charset="0"/>
              </a:rPr>
              <a:t>              К грубым нарушениям относятся: </a:t>
            </a:r>
          </a:p>
          <a:p>
            <a:pPr marL="0" indent="0" algn="just">
              <a:buFontTx/>
              <a:buNone/>
            </a:pPr>
            <a:r>
              <a:rPr lang="ru-RU" altLang="ru-RU" sz="2000" dirty="0" smtClean="0">
                <a:latin typeface="Times New Roman" pitchFamily="18" charset="0"/>
                <a:cs typeface="Times New Roman" pitchFamily="18" charset="0"/>
              </a:rPr>
              <a:t>- отсутствие оснований проведения  проверки;</a:t>
            </a:r>
          </a:p>
          <a:p>
            <a:pPr marL="0" indent="0" algn="just">
              <a:buFontTx/>
              <a:buNone/>
            </a:pPr>
            <a:r>
              <a:rPr lang="ru-RU" altLang="ru-RU" sz="2000" dirty="0" smtClean="0">
                <a:latin typeface="Times New Roman" pitchFamily="18" charset="0"/>
                <a:cs typeface="Times New Roman" pitchFamily="18" charset="0"/>
              </a:rPr>
              <a:t>- нарушение срока уведомления о проведении проверки;</a:t>
            </a:r>
          </a:p>
          <a:p>
            <a:pPr marL="0" indent="0" algn="just">
              <a:buFontTx/>
              <a:buNone/>
            </a:pPr>
            <a:r>
              <a:rPr lang="ru-RU" altLang="ru-RU" sz="2000" dirty="0" smtClean="0">
                <a:latin typeface="Times New Roman" pitchFamily="18" charset="0"/>
                <a:cs typeface="Times New Roman" pitchFamily="18" charset="0"/>
              </a:rPr>
              <a:t>- привлечение к проведению мероприятий по контролю не аккредитованных в установленном порядке юридических лиц, индивидуальных предпринимателей и не аттестованных в установленном порядке граждан;</a:t>
            </a:r>
          </a:p>
          <a:p>
            <a:pPr marL="0" indent="0" algn="just">
              <a:buFontTx/>
              <a:buNone/>
            </a:pPr>
            <a:r>
              <a:rPr lang="ru-RU" altLang="ru-RU" sz="2000" dirty="0" smtClean="0">
                <a:latin typeface="Times New Roman" pitchFamily="18" charset="0"/>
                <a:cs typeface="Times New Roman" pitchFamily="18" charset="0"/>
              </a:rPr>
              <a:t>- отсутствие согласования с органами прокуратуры внеплановой выездной проверки в отношении юридического лица, индивидуального предпринимателя;</a:t>
            </a:r>
          </a:p>
          <a:p>
            <a:pPr marL="0" indent="0" algn="just">
              <a:buFontTx/>
              <a:buNone/>
            </a:pPr>
            <a:r>
              <a:rPr lang="ru-RU" altLang="ru-RU" sz="2000" dirty="0" smtClean="0">
                <a:latin typeface="Times New Roman" pitchFamily="18" charset="0"/>
                <a:cs typeface="Times New Roman" pitchFamily="18" charset="0"/>
              </a:rPr>
              <a:t>- нарушения сроков и времени проведения плановых выездных проверок в отношении субъектов малого предпринимательства;</a:t>
            </a:r>
          </a:p>
          <a:p>
            <a:pPr marL="0" indent="0" algn="just" eaLnBrk="1" hangingPunct="1">
              <a:buFontTx/>
              <a:buNone/>
            </a:pPr>
            <a:endParaRPr lang="ru-RU" altLang="ru-RU"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96652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1"/>
          <p:cNvSpPr>
            <a:spLocks noChangeArrowheads="1"/>
          </p:cNvSpPr>
          <p:nvPr/>
        </p:nvSpPr>
        <p:spPr bwMode="auto">
          <a:xfrm>
            <a:off x="395536" y="2204864"/>
            <a:ext cx="849694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ru-RU" altLang="ru-RU" sz="2000" dirty="0" smtClean="0">
                <a:latin typeface="Times New Roman" panose="02020603050405020304" pitchFamily="18" charset="0"/>
                <a:cs typeface="Times New Roman" panose="02020603050405020304" pitchFamily="18" charset="0"/>
              </a:rPr>
              <a:t>- проведение </a:t>
            </a:r>
            <a:r>
              <a:rPr lang="ru-RU" altLang="ru-RU" sz="2000" dirty="0">
                <a:latin typeface="Times New Roman" panose="02020603050405020304" pitchFamily="18" charset="0"/>
                <a:cs typeface="Times New Roman" panose="02020603050405020304" pitchFamily="18" charset="0"/>
              </a:rPr>
              <a:t>проверки без распоряжения или приказа руководителя, заместителя руководителя органа государственного контроля (надзора), органа муниципального контроля;</a:t>
            </a:r>
          </a:p>
          <a:p>
            <a:pPr algn="just"/>
            <a:r>
              <a:rPr lang="ru-RU" altLang="ru-RU" sz="2000" dirty="0" smtClean="0">
                <a:latin typeface="Times New Roman" panose="02020603050405020304" pitchFamily="18" charset="0"/>
                <a:cs typeface="Times New Roman" panose="02020603050405020304" pitchFamily="18" charset="0"/>
              </a:rPr>
              <a:t>- требование </a:t>
            </a:r>
            <a:r>
              <a:rPr lang="ru-RU" altLang="ru-RU" sz="2000" dirty="0">
                <a:latin typeface="Times New Roman" panose="02020603050405020304" pitchFamily="18" charset="0"/>
                <a:cs typeface="Times New Roman" panose="02020603050405020304" pitchFamily="18" charset="0"/>
              </a:rPr>
              <a:t>документов, не относящихся к предмету проверки;</a:t>
            </a:r>
          </a:p>
          <a:p>
            <a:pPr algn="just"/>
            <a:r>
              <a:rPr lang="ru-RU" altLang="ru-RU" sz="2000" dirty="0" smtClean="0">
                <a:latin typeface="Times New Roman" panose="02020603050405020304" pitchFamily="18" charset="0"/>
                <a:cs typeface="Times New Roman" panose="02020603050405020304" pitchFamily="18" charset="0"/>
              </a:rPr>
              <a:t>- превышение </a:t>
            </a:r>
            <a:r>
              <a:rPr lang="ru-RU" altLang="ru-RU" sz="2000" dirty="0">
                <a:latin typeface="Times New Roman" panose="02020603050405020304" pitchFamily="18" charset="0"/>
                <a:cs typeface="Times New Roman" panose="02020603050405020304" pitchFamily="18" charset="0"/>
              </a:rPr>
              <a:t>установленных сроков проведения проверок;</a:t>
            </a:r>
          </a:p>
          <a:p>
            <a:pPr algn="just"/>
            <a:r>
              <a:rPr lang="ru-RU" altLang="ru-RU" sz="2000" dirty="0">
                <a:latin typeface="Times New Roman" panose="02020603050405020304" pitchFamily="18" charset="0"/>
                <a:cs typeface="Times New Roman" panose="02020603050405020304" pitchFamily="18" charset="0"/>
              </a:rPr>
              <a:t>- непредставление акта проверки;</a:t>
            </a:r>
          </a:p>
          <a:p>
            <a:pPr algn="just"/>
            <a:r>
              <a:rPr lang="ru-RU" altLang="ru-RU" sz="2000" dirty="0">
                <a:latin typeface="Times New Roman" panose="02020603050405020304" pitchFamily="18" charset="0"/>
                <a:cs typeface="Times New Roman" panose="02020603050405020304" pitchFamily="18" charset="0"/>
              </a:rPr>
              <a:t>- проведение плановой проверки, не включенной в ежегодный план проведения  проверок;</a:t>
            </a:r>
          </a:p>
          <a:p>
            <a:pPr algn="just"/>
            <a:r>
              <a:rPr lang="ru-RU" altLang="ru-RU" sz="2000" dirty="0" smtClean="0">
                <a:latin typeface="Times New Roman" panose="02020603050405020304" pitchFamily="18" charset="0"/>
                <a:cs typeface="Times New Roman" panose="02020603050405020304" pitchFamily="18" charset="0"/>
              </a:rPr>
              <a:t>- участие </a:t>
            </a:r>
            <a:r>
              <a:rPr lang="ru-RU" altLang="ru-RU" sz="2000" dirty="0">
                <a:latin typeface="Times New Roman" panose="02020603050405020304" pitchFamily="18" charset="0"/>
                <a:cs typeface="Times New Roman" panose="02020603050405020304" pitchFamily="18" charset="0"/>
              </a:rPr>
              <a:t>в проведении проверок экспертов, экспертных организаций, состоящих в гражданско-правовых и трудовых отношениях с юридическими лицами и индивидуальными предпринимателями, в отношении которых проводятся проверки.</a:t>
            </a:r>
          </a:p>
        </p:txBody>
      </p:sp>
      <p:sp>
        <p:nvSpPr>
          <p:cNvPr id="4" name="Заголовок 1"/>
          <p:cNvSpPr txBox="1">
            <a:spLocks/>
          </p:cNvSpPr>
          <p:nvPr/>
        </p:nvSpPr>
        <p:spPr>
          <a:xfrm>
            <a:off x="1126580" y="620688"/>
            <a:ext cx="7224712" cy="1224136"/>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ru-RU" altLang="ru-RU" sz="2200" b="1" dirty="0" smtClean="0">
                <a:solidFill>
                  <a:srgbClr val="C00000"/>
                </a:solidFill>
              </a:rPr>
              <a:t>Недействительность результатов проверки, проведенной с грубым нарушением требований настоящего Федерального закона</a:t>
            </a:r>
            <a:r>
              <a:rPr lang="ru-RU" altLang="ru-RU" sz="2200" b="1" dirty="0" smtClean="0">
                <a:solidFill>
                  <a:srgbClr val="FFFF00"/>
                </a:solidFill>
              </a:rPr>
              <a:t/>
            </a:r>
            <a:br>
              <a:rPr lang="ru-RU" altLang="ru-RU" sz="2200" b="1" dirty="0" smtClean="0">
                <a:solidFill>
                  <a:srgbClr val="FFFF00"/>
                </a:solidFill>
              </a:rPr>
            </a:br>
            <a:r>
              <a:rPr lang="ru-RU" altLang="ru-RU" sz="2200" b="1" dirty="0" smtClean="0">
                <a:solidFill>
                  <a:srgbClr val="FFFF00"/>
                </a:solidFill>
              </a:rPr>
              <a:t/>
            </a:r>
            <a:br>
              <a:rPr lang="ru-RU" altLang="ru-RU" sz="2200" b="1" dirty="0" smtClean="0">
                <a:solidFill>
                  <a:srgbClr val="FFFF00"/>
                </a:solidFill>
              </a:rPr>
            </a:br>
            <a:endParaRPr lang="ru-RU" altLang="ru-RU" sz="2200" b="1" dirty="0" smtClean="0">
              <a:solidFill>
                <a:srgbClr val="FFFF00"/>
              </a:solidFill>
            </a:endParaRPr>
          </a:p>
        </p:txBody>
      </p:sp>
    </p:spTree>
    <p:extLst>
      <p:ext uri="{BB962C8B-B14F-4D97-AF65-F5344CB8AC3E}">
        <p14:creationId xmlns:p14="http://schemas.microsoft.com/office/powerpoint/2010/main" val="3894092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09631" y="1916832"/>
            <a:ext cx="8229600" cy="4525963"/>
          </a:xfrm>
        </p:spPr>
        <p:txBody>
          <a:bodyPr rtlCol="0">
            <a:normAutofit fontScale="92500"/>
          </a:bodyPr>
          <a:lstStyle/>
          <a:p>
            <a:pPr marL="0" indent="0" algn="just">
              <a:lnSpc>
                <a:spcPts val="1900"/>
              </a:lnSpc>
              <a:spcBef>
                <a:spcPts val="0"/>
              </a:spcBef>
              <a:buNone/>
              <a:defRPr/>
            </a:pPr>
            <a:r>
              <a:rPr lang="ru-RU" altLang="ru-RU" sz="1800" b="1" dirty="0">
                <a:cs typeface="Times New Roman" panose="02020603050405020304" pitchFamily="18" charset="0"/>
              </a:rPr>
              <a:t>Контролируемые виды </a:t>
            </a:r>
            <a:r>
              <a:rPr lang="ru-RU" altLang="ru-RU" sz="1800" b="1" dirty="0" smtClean="0">
                <a:cs typeface="Times New Roman" panose="02020603050405020304" pitchFamily="18" charset="0"/>
              </a:rPr>
              <a:t>деятельности</a:t>
            </a:r>
            <a:r>
              <a:rPr lang="en-US" altLang="ru-RU" sz="1800" b="1" dirty="0" smtClean="0">
                <a:cs typeface="Times New Roman" panose="02020603050405020304" pitchFamily="18" charset="0"/>
              </a:rPr>
              <a:t> (</a:t>
            </a:r>
            <a:r>
              <a:rPr lang="ru-RU" sz="1800" b="1" dirty="0" smtClean="0">
                <a:ea typeface="Calibri"/>
                <a:cs typeface="Times New Roman" panose="02020603050405020304" pitchFamily="18" charset="0"/>
              </a:rPr>
              <a:t>Приказ </a:t>
            </a:r>
            <a:r>
              <a:rPr lang="ru-RU" sz="1800" b="1" dirty="0">
                <a:ea typeface="Calibri"/>
                <a:cs typeface="Times New Roman" panose="02020603050405020304" pitchFamily="18" charset="0"/>
              </a:rPr>
              <a:t>Минздрава России от 13.12.2012 N </a:t>
            </a:r>
            <a:r>
              <a:rPr lang="ru-RU" sz="1800" b="1" dirty="0" smtClean="0">
                <a:ea typeface="Calibri"/>
                <a:cs typeface="Times New Roman" panose="02020603050405020304" pitchFamily="18" charset="0"/>
              </a:rPr>
              <a:t>1040н «Об </a:t>
            </a:r>
            <a:r>
              <a:rPr lang="ru-RU" sz="1800" b="1" dirty="0">
                <a:ea typeface="Calibri"/>
                <a:cs typeface="Times New Roman" panose="02020603050405020304" pitchFamily="18" charset="0"/>
              </a:rPr>
              <a:t>утверждении Положения </a:t>
            </a:r>
            <a:r>
              <a:rPr lang="ru-RU" sz="1800" b="1" dirty="0" smtClean="0">
                <a:ea typeface="Calibri"/>
                <a:cs typeface="Times New Roman" panose="02020603050405020304" pitchFamily="18" charset="0"/>
              </a:rPr>
              <a:t>о территориальном </a:t>
            </a:r>
            <a:r>
              <a:rPr lang="ru-RU" sz="1800" b="1" dirty="0">
                <a:ea typeface="Calibri"/>
                <a:cs typeface="Times New Roman" panose="02020603050405020304" pitchFamily="18" charset="0"/>
              </a:rPr>
              <a:t>органе Федеральной службы по надзору в сфере </a:t>
            </a:r>
            <a:r>
              <a:rPr lang="ru-RU" sz="1800" b="1" dirty="0" smtClean="0">
                <a:ea typeface="Calibri"/>
                <a:cs typeface="Times New Roman" panose="02020603050405020304" pitchFamily="18" charset="0"/>
              </a:rPr>
              <a:t>здравоохранения»</a:t>
            </a:r>
            <a:r>
              <a:rPr lang="en-US" sz="1800" b="1" dirty="0" smtClean="0">
                <a:ea typeface="Calibri"/>
                <a:cs typeface="Times New Roman" panose="02020603050405020304" pitchFamily="18" charset="0"/>
              </a:rPr>
              <a:t>)</a:t>
            </a:r>
            <a:endParaRPr lang="ru-RU" sz="1800" b="1" dirty="0" smtClean="0">
              <a:ea typeface="Calibri"/>
              <a:cs typeface="Times New Roman" panose="02020603050405020304" pitchFamily="18" charset="0"/>
            </a:endParaRPr>
          </a:p>
          <a:p>
            <a:pPr marL="0" indent="0" algn="just" eaLnBrk="1" fontAlgn="auto" hangingPunct="1">
              <a:lnSpc>
                <a:spcPts val="1900"/>
              </a:lnSpc>
              <a:spcBef>
                <a:spcPts val="0"/>
              </a:spcBef>
              <a:spcAft>
                <a:spcPts val="0"/>
              </a:spcAft>
              <a:buFont typeface="Wingdings" panose="05000000000000000000" pitchFamily="2" charset="2"/>
              <a:buNone/>
              <a:defRPr/>
            </a:pPr>
            <a:endParaRPr lang="ru-RU" sz="1600" dirty="0" smtClean="0">
              <a:solidFill>
                <a:schemeClr val="tx1">
                  <a:lumMod val="85000"/>
                  <a:lumOff val="15000"/>
                </a:schemeClr>
              </a:solidFill>
              <a:ea typeface="Calibri"/>
              <a:cs typeface="Times New Roman" panose="02020603050405020304" pitchFamily="18" charset="0"/>
            </a:endParaRP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Государственный контроль качества и безопасности медицинской деятельности.</a:t>
            </a: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Федеральный государственный надзор в сфере обращения лекарственных средств.</a:t>
            </a: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Государственный контроль за обращением медицинских изделий</a:t>
            </a: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Государственный контроль за применением цен на лекарственные препараты, включенные в </a:t>
            </a:r>
            <a:r>
              <a:rPr lang="ru-RU" sz="1800" dirty="0" smtClean="0">
                <a:ea typeface="Calibri"/>
                <a:cs typeface="Times New Roman" panose="02020603050405020304" pitchFamily="18" charset="0"/>
              </a:rPr>
              <a:t>перечень </a:t>
            </a:r>
            <a:r>
              <a:rPr lang="ru-RU" sz="1800" dirty="0" smtClean="0">
                <a:solidFill>
                  <a:schemeClr val="tx1">
                    <a:lumMod val="85000"/>
                    <a:lumOff val="15000"/>
                  </a:schemeClr>
                </a:solidFill>
                <a:ea typeface="Calibri"/>
                <a:cs typeface="Times New Roman" panose="02020603050405020304" pitchFamily="18" charset="0"/>
              </a:rPr>
              <a:t>жизненно необходимых и важнейших лекарственных препаратов;</a:t>
            </a:r>
            <a:endParaRPr lang="ru-RU" sz="1800" dirty="0">
              <a:solidFill>
                <a:schemeClr val="tx1">
                  <a:lumMod val="85000"/>
                  <a:lumOff val="15000"/>
                </a:schemeClr>
              </a:solidFill>
              <a:ea typeface="Calibri"/>
              <a:cs typeface="Times New Roman" panose="02020603050405020304" pitchFamily="18" charset="0"/>
            </a:endParaRP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Лицензионный контроль медицинской деятельности (за исключением указанной деятельности, осуществляемой медицинскими организациями и другими организациями, входящими в частную систему здравоохранения, на территории инновационного центра «</a:t>
            </a:r>
            <a:r>
              <a:rPr lang="ru-RU" sz="1800" dirty="0" err="1" smtClean="0">
                <a:solidFill>
                  <a:schemeClr val="tx1">
                    <a:lumMod val="85000"/>
                    <a:lumOff val="15000"/>
                  </a:schemeClr>
                </a:solidFill>
                <a:ea typeface="Calibri"/>
                <a:cs typeface="Times New Roman" panose="02020603050405020304" pitchFamily="18" charset="0"/>
              </a:rPr>
              <a:t>Сколково</a:t>
            </a:r>
            <a:r>
              <a:rPr lang="ru-RU" sz="1800" dirty="0" smtClean="0">
                <a:solidFill>
                  <a:schemeClr val="tx1">
                    <a:lumMod val="85000"/>
                    <a:lumOff val="15000"/>
                  </a:schemeClr>
                </a:solidFill>
                <a:ea typeface="Calibri"/>
                <a:cs typeface="Times New Roman" panose="02020603050405020304" pitchFamily="18" charset="0"/>
              </a:rPr>
              <a:t>»);</a:t>
            </a: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Лицензионный контроль фармацевтической деятельности;</a:t>
            </a:r>
            <a:endParaRPr lang="ru-RU" sz="1800" dirty="0">
              <a:solidFill>
                <a:schemeClr val="tx1">
                  <a:lumMod val="85000"/>
                  <a:lumOff val="15000"/>
                </a:schemeClr>
              </a:solidFill>
              <a:ea typeface="Calibri"/>
              <a:cs typeface="Times New Roman" panose="02020603050405020304" pitchFamily="18" charset="0"/>
            </a:endParaRPr>
          </a:p>
          <a:p>
            <a:pPr marL="365760" indent="-365760" algn="just" eaLnBrk="1" fontAlgn="auto" hangingPunct="1">
              <a:lnSpc>
                <a:spcPts val="1900"/>
              </a:lnSpc>
              <a:spcBef>
                <a:spcPts val="0"/>
              </a:spcBef>
              <a:spcAft>
                <a:spcPts val="0"/>
              </a:spcAft>
              <a:defRPr/>
            </a:pPr>
            <a:r>
              <a:rPr lang="ru-RU" sz="1800" dirty="0" smtClean="0">
                <a:solidFill>
                  <a:schemeClr val="tx1">
                    <a:lumMod val="85000"/>
                    <a:lumOff val="15000"/>
                  </a:schemeClr>
                </a:solidFill>
                <a:ea typeface="Calibri"/>
                <a:cs typeface="Times New Roman" panose="02020603050405020304" pitchFamily="18" charset="0"/>
              </a:rPr>
              <a:t>Лицензионный контроль оборота наркотических средств, психотропных веществ и их </a:t>
            </a:r>
            <a:r>
              <a:rPr lang="ru-RU" sz="1800" dirty="0" err="1" smtClean="0">
                <a:solidFill>
                  <a:schemeClr val="tx1">
                    <a:lumMod val="85000"/>
                    <a:lumOff val="15000"/>
                  </a:schemeClr>
                </a:solidFill>
                <a:ea typeface="Calibri"/>
                <a:cs typeface="Times New Roman" panose="02020603050405020304" pitchFamily="18" charset="0"/>
              </a:rPr>
              <a:t>прекурсоров</a:t>
            </a:r>
            <a:r>
              <a:rPr lang="ru-RU" sz="1800" dirty="0" smtClean="0">
                <a:solidFill>
                  <a:schemeClr val="tx1">
                    <a:lumMod val="85000"/>
                    <a:lumOff val="15000"/>
                  </a:schemeClr>
                </a:solidFill>
                <a:ea typeface="Calibri"/>
                <a:cs typeface="Times New Roman" panose="02020603050405020304" pitchFamily="18" charset="0"/>
              </a:rPr>
              <a:t>, культивированию </a:t>
            </a:r>
            <a:r>
              <a:rPr lang="ru-RU" sz="1800" dirty="0" err="1" smtClean="0">
                <a:solidFill>
                  <a:schemeClr val="tx1">
                    <a:lumMod val="85000"/>
                    <a:lumOff val="15000"/>
                  </a:schemeClr>
                </a:solidFill>
                <a:ea typeface="Calibri"/>
                <a:cs typeface="Times New Roman" panose="02020603050405020304" pitchFamily="18" charset="0"/>
              </a:rPr>
              <a:t>наркосодержащих</a:t>
            </a:r>
            <a:r>
              <a:rPr lang="ru-RU" sz="1800" dirty="0" smtClean="0">
                <a:solidFill>
                  <a:schemeClr val="tx1">
                    <a:lumMod val="85000"/>
                    <a:lumOff val="15000"/>
                  </a:schemeClr>
                </a:solidFill>
                <a:ea typeface="Calibri"/>
                <a:cs typeface="Times New Roman" panose="02020603050405020304" pitchFamily="18" charset="0"/>
              </a:rPr>
              <a:t> растений.</a:t>
            </a:r>
            <a:endParaRPr lang="ru-RU" sz="1800" dirty="0">
              <a:solidFill>
                <a:schemeClr val="tx1">
                  <a:lumMod val="85000"/>
                  <a:lumOff val="15000"/>
                </a:schemeClr>
              </a:solidFill>
              <a:ea typeface="Calibri"/>
              <a:cs typeface="Times New Roman" panose="02020603050405020304" pitchFamily="18" charset="0"/>
            </a:endParaRPr>
          </a:p>
          <a:p>
            <a:pPr marL="0" indent="0" eaLnBrk="1" fontAlgn="auto" hangingPunct="1">
              <a:spcAft>
                <a:spcPts val="0"/>
              </a:spcAft>
              <a:buFont typeface="Wingdings" panose="05000000000000000000" pitchFamily="2" charset="2"/>
              <a:buNone/>
              <a:defRPr/>
            </a:pPr>
            <a:endParaRPr lang="ru-RU" dirty="0">
              <a:solidFill>
                <a:schemeClr val="tx1">
                  <a:lumMod val="85000"/>
                  <a:lumOff val="15000"/>
                </a:schemeClr>
              </a:solidFill>
            </a:endParaRPr>
          </a:p>
        </p:txBody>
      </p:sp>
      <p:sp>
        <p:nvSpPr>
          <p:cNvPr id="5" name="Объект 1"/>
          <p:cNvSpPr txBox="1">
            <a:spLocks/>
          </p:cNvSpPr>
          <p:nvPr/>
        </p:nvSpPr>
        <p:spPr>
          <a:xfrm>
            <a:off x="658856" y="548680"/>
            <a:ext cx="7931150" cy="96527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Wingdings" panose="05000000000000000000" pitchFamily="2" charset="2"/>
              <a:buNone/>
              <a:defRPr/>
            </a:pPr>
            <a:r>
              <a:rPr lang="ru-RU" altLang="ru-RU" sz="2400" b="1" dirty="0" smtClean="0">
                <a:solidFill>
                  <a:srgbClr val="FF0000"/>
                </a:solidFill>
                <a:cs typeface="Times New Roman" panose="02020603050405020304" pitchFamily="18" charset="0"/>
              </a:rPr>
              <a:t>Правоприменительная практика Территориального органа Росздравнадзора по Тульской области</a:t>
            </a:r>
          </a:p>
          <a:p>
            <a:pPr marL="365760" indent="-365760">
              <a:defRPr/>
            </a:pPr>
            <a:endParaRPr lang="ru-RU" sz="2400" dirty="0">
              <a:solidFill>
                <a:schemeClr val="tx1">
                  <a:lumMod val="85000"/>
                  <a:lumOff val="15000"/>
                </a:schemeClr>
              </a:solidFill>
            </a:endParaRPr>
          </a:p>
        </p:txBody>
      </p:sp>
    </p:spTree>
    <p:extLst>
      <p:ext uri="{BB962C8B-B14F-4D97-AF65-F5344CB8AC3E}">
        <p14:creationId xmlns:p14="http://schemas.microsoft.com/office/powerpoint/2010/main" val="1434071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571472" y="1714488"/>
            <a:ext cx="2418871" cy="2214578"/>
            <a:chOff x="91" y="1706"/>
            <a:chExt cx="1408" cy="1469"/>
          </a:xfrm>
          <a:solidFill>
            <a:schemeClr val="accent5">
              <a:lumMod val="20000"/>
              <a:lumOff val="80000"/>
            </a:schemeClr>
          </a:solidFill>
        </p:grpSpPr>
        <p:sp>
          <p:nvSpPr>
            <p:cNvPr id="8" name="Oval 13"/>
            <p:cNvSpPr>
              <a:spLocks noChangeAspect="1" noChangeArrowheads="1"/>
            </p:cNvSpPr>
            <p:nvPr/>
          </p:nvSpPr>
          <p:spPr bwMode="gray">
            <a:xfrm>
              <a:off x="91" y="1706"/>
              <a:ext cx="1408" cy="1469"/>
            </a:xfrm>
            <a:prstGeom prst="ellipse">
              <a:avLst/>
            </a:prstGeom>
            <a:grpFill/>
            <a:ln w="9525" algn="ctr">
              <a:solidFill>
                <a:schemeClr val="tx1"/>
              </a:solidFill>
              <a:round/>
              <a:headEnd/>
              <a:tailEnd/>
            </a:ln>
          </p:spPr>
          <p:txBody>
            <a:bodyPr vert="eaVert" wrap="none" anchor="ctr"/>
            <a:lstStyle/>
            <a:p>
              <a:pPr>
                <a:defRPr/>
              </a:pPr>
              <a:endParaRPr lang="ru-RU">
                <a:latin typeface="Arial" charset="0"/>
              </a:endParaRPr>
            </a:p>
          </p:txBody>
        </p:sp>
        <p:sp>
          <p:nvSpPr>
            <p:cNvPr id="13" name="Oval 16"/>
            <p:cNvSpPr>
              <a:spLocks noChangeAspect="1" noChangeArrowheads="1"/>
            </p:cNvSpPr>
            <p:nvPr/>
          </p:nvSpPr>
          <p:spPr bwMode="gray">
            <a:xfrm>
              <a:off x="199" y="1804"/>
              <a:ext cx="1278" cy="1280"/>
            </a:xfrm>
            <a:prstGeom prst="ellipse">
              <a:avLst/>
            </a:prstGeom>
            <a:grpFill/>
            <a:ln w="9525" algn="ctr">
              <a:noFill/>
              <a:round/>
              <a:headEnd/>
              <a:tailEnd/>
            </a:ln>
          </p:spPr>
          <p:txBody>
            <a:bodyPr wrap="none" anchor="ctr"/>
            <a:lstStyle/>
            <a:p>
              <a:pPr algn="ctr">
                <a:defRPr/>
              </a:pPr>
              <a:r>
                <a:rPr lang="ru-RU" b="1" dirty="0">
                  <a:effectLst>
                    <a:outerShdw blurRad="38100" dist="38100" dir="2700000" algn="tl">
                      <a:srgbClr val="000000">
                        <a:alpha val="43137"/>
                      </a:srgbClr>
                    </a:outerShdw>
                  </a:effectLst>
                  <a:cs typeface="Arial" pitchFamily="34" charset="0"/>
                </a:rPr>
                <a:t>Качество и </a:t>
              </a:r>
            </a:p>
            <a:p>
              <a:pPr algn="ctr">
                <a:defRPr/>
              </a:pPr>
              <a:r>
                <a:rPr lang="ru-RU" b="1" dirty="0">
                  <a:effectLst>
                    <a:outerShdw blurRad="38100" dist="38100" dir="2700000" algn="tl">
                      <a:srgbClr val="000000">
                        <a:alpha val="43137"/>
                      </a:srgbClr>
                    </a:outerShdw>
                  </a:effectLst>
                  <a:cs typeface="Arial" pitchFamily="34" charset="0"/>
                </a:rPr>
                <a:t>безопасность </a:t>
              </a:r>
            </a:p>
            <a:p>
              <a:pPr algn="ctr">
                <a:defRPr/>
              </a:pPr>
              <a:r>
                <a:rPr lang="ru-RU" b="1" dirty="0">
                  <a:effectLst>
                    <a:outerShdw blurRad="38100" dist="38100" dir="2700000" algn="tl">
                      <a:srgbClr val="000000">
                        <a:alpha val="43137"/>
                      </a:srgbClr>
                    </a:outerShdw>
                  </a:effectLst>
                  <a:cs typeface="Arial" pitchFamily="34" charset="0"/>
                </a:rPr>
                <a:t>мед. деятельности</a:t>
              </a:r>
            </a:p>
          </p:txBody>
        </p:sp>
      </p:grpSp>
      <p:grpSp>
        <p:nvGrpSpPr>
          <p:cNvPr id="3" name="Group 37"/>
          <p:cNvGrpSpPr>
            <a:grpSpLocks/>
          </p:cNvGrpSpPr>
          <p:nvPr/>
        </p:nvGrpSpPr>
        <p:grpSpPr bwMode="auto">
          <a:xfrm>
            <a:off x="6072198" y="1643050"/>
            <a:ext cx="2418871" cy="2143140"/>
            <a:chOff x="133" y="1706"/>
            <a:chExt cx="1408" cy="1469"/>
          </a:xfrm>
          <a:solidFill>
            <a:schemeClr val="accent5">
              <a:lumMod val="20000"/>
              <a:lumOff val="80000"/>
            </a:schemeClr>
          </a:solidFill>
        </p:grpSpPr>
        <p:sp>
          <p:nvSpPr>
            <p:cNvPr id="16" name="Oval 13"/>
            <p:cNvSpPr>
              <a:spLocks noChangeAspect="1" noChangeArrowheads="1"/>
            </p:cNvSpPr>
            <p:nvPr/>
          </p:nvSpPr>
          <p:spPr bwMode="gray">
            <a:xfrm>
              <a:off x="133" y="1706"/>
              <a:ext cx="1408" cy="1469"/>
            </a:xfrm>
            <a:prstGeom prst="ellipse">
              <a:avLst/>
            </a:prstGeom>
            <a:grpFill/>
            <a:ln w="9525" algn="ctr">
              <a:solidFill>
                <a:schemeClr val="tx1"/>
              </a:solidFill>
              <a:round/>
              <a:headEnd/>
              <a:tailEnd/>
            </a:ln>
          </p:spPr>
          <p:txBody>
            <a:bodyPr vert="eaVert" wrap="none" anchor="ctr"/>
            <a:lstStyle/>
            <a:p>
              <a:pPr>
                <a:defRPr/>
              </a:pPr>
              <a:endParaRPr lang="ru-RU">
                <a:latin typeface="Arial" charset="0"/>
              </a:endParaRPr>
            </a:p>
          </p:txBody>
        </p:sp>
        <p:sp>
          <p:nvSpPr>
            <p:cNvPr id="17" name="Oval 16"/>
            <p:cNvSpPr>
              <a:spLocks noChangeAspect="1" noChangeArrowheads="1"/>
            </p:cNvSpPr>
            <p:nvPr/>
          </p:nvSpPr>
          <p:spPr bwMode="gray">
            <a:xfrm>
              <a:off x="199" y="1804"/>
              <a:ext cx="1278" cy="1280"/>
            </a:xfrm>
            <a:prstGeom prst="ellipse">
              <a:avLst/>
            </a:prstGeom>
            <a:grpFill/>
            <a:ln w="9525" algn="ctr">
              <a:noFill/>
              <a:round/>
              <a:headEnd/>
              <a:tailEnd/>
            </a:ln>
          </p:spPr>
          <p:txBody>
            <a:bodyPr wrap="none" anchor="ctr"/>
            <a:lstStyle/>
            <a:p>
              <a:pPr algn="ctr">
                <a:defRPr/>
              </a:pPr>
              <a:r>
                <a:rPr lang="ru-RU" b="1" dirty="0">
                  <a:effectLst>
                    <a:outerShdw blurRad="38100" dist="38100" dir="2700000" algn="tl">
                      <a:srgbClr val="000000">
                        <a:alpha val="43137"/>
                      </a:srgbClr>
                    </a:outerShdw>
                  </a:effectLst>
                  <a:cs typeface="Arial" pitchFamily="34" charset="0"/>
                </a:rPr>
                <a:t>Госконтроль </a:t>
              </a:r>
            </a:p>
            <a:p>
              <a:pPr algn="ctr">
                <a:defRPr/>
              </a:pPr>
              <a:r>
                <a:rPr lang="ru-RU" sz="1400" b="1" dirty="0">
                  <a:effectLst>
                    <a:outerShdw blurRad="38100" dist="38100" dir="2700000" algn="tl">
                      <a:srgbClr val="C0C0C0"/>
                    </a:outerShdw>
                  </a:effectLst>
                  <a:cs typeface="Arial" pitchFamily="34" charset="0"/>
                </a:rPr>
                <a:t>Обращение мед. изделий</a:t>
              </a:r>
            </a:p>
          </p:txBody>
        </p:sp>
      </p:grpSp>
      <p:grpSp>
        <p:nvGrpSpPr>
          <p:cNvPr id="4" name="Group 37"/>
          <p:cNvGrpSpPr>
            <a:grpSpLocks/>
          </p:cNvGrpSpPr>
          <p:nvPr/>
        </p:nvGrpSpPr>
        <p:grpSpPr bwMode="auto">
          <a:xfrm>
            <a:off x="3286116" y="1643050"/>
            <a:ext cx="2418871" cy="2214578"/>
            <a:chOff x="91" y="1706"/>
            <a:chExt cx="1408" cy="1469"/>
          </a:xfrm>
          <a:solidFill>
            <a:schemeClr val="accent5">
              <a:lumMod val="20000"/>
              <a:lumOff val="80000"/>
            </a:schemeClr>
          </a:solidFill>
        </p:grpSpPr>
        <p:sp>
          <p:nvSpPr>
            <p:cNvPr id="19" name="Oval 13"/>
            <p:cNvSpPr>
              <a:spLocks noChangeAspect="1" noChangeArrowheads="1"/>
            </p:cNvSpPr>
            <p:nvPr/>
          </p:nvSpPr>
          <p:spPr bwMode="gray">
            <a:xfrm>
              <a:off x="91" y="1706"/>
              <a:ext cx="1408" cy="1469"/>
            </a:xfrm>
            <a:prstGeom prst="ellipse">
              <a:avLst/>
            </a:prstGeom>
            <a:grpFill/>
            <a:ln w="9525" algn="ctr">
              <a:solidFill>
                <a:schemeClr val="tx1"/>
              </a:solidFill>
              <a:round/>
              <a:headEnd/>
              <a:tailEnd/>
            </a:ln>
          </p:spPr>
          <p:txBody>
            <a:bodyPr vert="eaVert" wrap="none" anchor="ctr"/>
            <a:lstStyle/>
            <a:p>
              <a:pPr>
                <a:defRPr/>
              </a:pPr>
              <a:endParaRPr lang="ru-RU">
                <a:latin typeface="Arial" charset="0"/>
              </a:endParaRPr>
            </a:p>
          </p:txBody>
        </p:sp>
        <p:sp>
          <p:nvSpPr>
            <p:cNvPr id="20" name="Oval 16"/>
            <p:cNvSpPr>
              <a:spLocks noChangeAspect="1" noChangeArrowheads="1"/>
            </p:cNvSpPr>
            <p:nvPr/>
          </p:nvSpPr>
          <p:spPr bwMode="gray">
            <a:xfrm>
              <a:off x="199" y="1804"/>
              <a:ext cx="1278" cy="1280"/>
            </a:xfrm>
            <a:prstGeom prst="ellipse">
              <a:avLst/>
            </a:prstGeom>
            <a:grpFill/>
            <a:ln w="9525" algn="ctr">
              <a:noFill/>
              <a:round/>
              <a:headEnd/>
              <a:tailEnd/>
            </a:ln>
          </p:spPr>
          <p:txBody>
            <a:bodyPr wrap="none" anchor="ctr"/>
            <a:lstStyle/>
            <a:p>
              <a:pPr algn="ctr">
                <a:defRPr/>
              </a:pPr>
              <a:r>
                <a:rPr lang="ru-RU" b="1" dirty="0">
                  <a:effectLst>
                    <a:outerShdw blurRad="38100" dist="38100" dir="2700000" algn="tl">
                      <a:srgbClr val="000000">
                        <a:alpha val="43137"/>
                      </a:srgbClr>
                    </a:outerShdw>
                  </a:effectLst>
                  <a:cs typeface="Arial" pitchFamily="34" charset="0"/>
                </a:rPr>
                <a:t>Госконтроль</a:t>
              </a:r>
            </a:p>
            <a:p>
              <a:pPr algn="ctr">
                <a:defRPr/>
              </a:pPr>
              <a:r>
                <a:rPr lang="ru-RU" sz="1400" b="1" dirty="0">
                  <a:effectLst>
                    <a:outerShdw blurRad="38100" dist="38100" dir="2700000" algn="tl">
                      <a:srgbClr val="C0C0C0"/>
                    </a:outerShdw>
                  </a:effectLst>
                  <a:cs typeface="Arial" pitchFamily="34" charset="0"/>
                </a:rPr>
                <a:t>Обращение лек. средств</a:t>
              </a:r>
            </a:p>
          </p:txBody>
        </p:sp>
      </p:grpSp>
      <p:cxnSp>
        <p:nvCxnSpPr>
          <p:cNvPr id="26" name="Shape 25"/>
          <p:cNvCxnSpPr>
            <a:stCxn id="16" idx="4"/>
          </p:cNvCxnSpPr>
          <p:nvPr/>
        </p:nvCxnSpPr>
        <p:spPr>
          <a:xfrm rot="5400000">
            <a:off x="4641056" y="1288257"/>
            <a:ext cx="142875" cy="5138738"/>
          </a:xfrm>
          <a:prstGeom prst="curved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rot="10800000">
            <a:off x="3000375" y="2714625"/>
            <a:ext cx="28575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81" name="AutoShape 12"/>
          <p:cNvSpPr>
            <a:spLocks noChangeArrowheads="1"/>
          </p:cNvSpPr>
          <p:nvPr/>
        </p:nvSpPr>
        <p:spPr bwMode="auto">
          <a:xfrm>
            <a:off x="1928813" y="4572000"/>
            <a:ext cx="2643187" cy="360363"/>
          </a:xfrm>
          <a:prstGeom prst="roundRect">
            <a:avLst>
              <a:gd name="adj" fmla="val 16667"/>
            </a:avLst>
          </a:prstGeom>
          <a:gradFill rotWithShape="1">
            <a:gsLst>
              <a:gs pos="0">
                <a:srgbClr val="CCFFCC"/>
              </a:gs>
              <a:gs pos="100000">
                <a:srgbClr val="A3FFC2"/>
              </a:gs>
            </a:gsLst>
            <a:lin ang="5400000" scaled="1"/>
          </a:gradFill>
          <a:ln w="9525">
            <a:solidFill>
              <a:schemeClr val="tx1"/>
            </a:solidFill>
            <a:round/>
            <a:headEnd/>
            <a:tailEnd/>
          </a:ln>
          <a:effectLst>
            <a:outerShdw dist="53882" dir="18900000" algn="ctr" rotWithShape="0">
              <a:schemeClr val="bg2">
                <a:alpha val="50000"/>
              </a:schemeClr>
            </a:outerShdw>
          </a:effectLst>
        </p:spPr>
        <p:txBody>
          <a:bodyPr anchor="ctr" anchorCtr="1"/>
          <a:lstStyle/>
          <a:p>
            <a:pPr algn="ctr"/>
            <a:r>
              <a:rPr lang="ru-RU" altLang="ru-RU" sz="1600" b="1">
                <a:solidFill>
                  <a:srgbClr val="FF0000"/>
                </a:solidFill>
                <a:cs typeface="Arial" pitchFamily="34" charset="0"/>
              </a:rPr>
              <a:t>Внутренний</a:t>
            </a:r>
          </a:p>
        </p:txBody>
      </p:sp>
      <p:sp>
        <p:nvSpPr>
          <p:cNvPr id="3082" name="AutoShape 12"/>
          <p:cNvSpPr>
            <a:spLocks noChangeArrowheads="1"/>
          </p:cNvSpPr>
          <p:nvPr/>
        </p:nvSpPr>
        <p:spPr bwMode="auto">
          <a:xfrm>
            <a:off x="1428750" y="5214938"/>
            <a:ext cx="2857500" cy="360362"/>
          </a:xfrm>
          <a:prstGeom prst="roundRect">
            <a:avLst>
              <a:gd name="adj" fmla="val 16667"/>
            </a:avLst>
          </a:prstGeom>
          <a:gradFill rotWithShape="1">
            <a:gsLst>
              <a:gs pos="0">
                <a:srgbClr val="CCFFCC"/>
              </a:gs>
              <a:gs pos="100000">
                <a:srgbClr val="A3FFC2"/>
              </a:gs>
            </a:gsLst>
            <a:lin ang="5400000" scaled="1"/>
          </a:gradFill>
          <a:ln w="9525">
            <a:solidFill>
              <a:schemeClr val="tx1"/>
            </a:solidFill>
            <a:round/>
            <a:headEnd/>
            <a:tailEnd/>
          </a:ln>
          <a:effectLst>
            <a:outerShdw dist="53882" dir="18900000" algn="ctr" rotWithShape="0">
              <a:schemeClr val="bg2">
                <a:alpha val="50000"/>
              </a:schemeClr>
            </a:outerShdw>
          </a:effectLst>
        </p:spPr>
        <p:txBody>
          <a:bodyPr anchor="ctr" anchorCtr="1"/>
          <a:lstStyle/>
          <a:p>
            <a:pPr algn="ctr"/>
            <a:r>
              <a:rPr lang="ru-RU" altLang="ru-RU" sz="1600" b="1">
                <a:solidFill>
                  <a:srgbClr val="0033CC"/>
                </a:solidFill>
                <a:cs typeface="Arial" pitchFamily="34" charset="0"/>
              </a:rPr>
              <a:t>Ведомственный</a:t>
            </a:r>
          </a:p>
        </p:txBody>
      </p:sp>
      <p:sp>
        <p:nvSpPr>
          <p:cNvPr id="3083" name="AutoShape 12"/>
          <p:cNvSpPr>
            <a:spLocks noChangeArrowheads="1"/>
          </p:cNvSpPr>
          <p:nvPr/>
        </p:nvSpPr>
        <p:spPr bwMode="auto">
          <a:xfrm>
            <a:off x="714375" y="5786438"/>
            <a:ext cx="3286125" cy="360362"/>
          </a:xfrm>
          <a:prstGeom prst="roundRect">
            <a:avLst>
              <a:gd name="adj" fmla="val 16667"/>
            </a:avLst>
          </a:prstGeom>
          <a:gradFill rotWithShape="1">
            <a:gsLst>
              <a:gs pos="0">
                <a:srgbClr val="CCFFCC"/>
              </a:gs>
              <a:gs pos="100000">
                <a:srgbClr val="A3FFC2"/>
              </a:gs>
            </a:gsLst>
            <a:lin ang="5400000" scaled="1"/>
          </a:gradFill>
          <a:ln w="9525">
            <a:solidFill>
              <a:schemeClr val="tx1"/>
            </a:solidFill>
            <a:round/>
            <a:headEnd/>
            <a:tailEnd/>
          </a:ln>
          <a:effectLst>
            <a:outerShdw dist="53882" dir="18900000" algn="ctr" rotWithShape="0">
              <a:schemeClr val="bg2">
                <a:alpha val="50000"/>
              </a:schemeClr>
            </a:outerShdw>
          </a:effectLst>
        </p:spPr>
        <p:txBody>
          <a:bodyPr anchor="ctr" anchorCtr="1"/>
          <a:lstStyle/>
          <a:p>
            <a:pPr algn="ctr"/>
            <a:r>
              <a:rPr lang="ru-RU" altLang="ru-RU" sz="1600" b="1">
                <a:solidFill>
                  <a:srgbClr val="CC6600"/>
                </a:solidFill>
                <a:cs typeface="Arial" pitchFamily="34" charset="0"/>
              </a:rPr>
              <a:t>Государственный</a:t>
            </a:r>
          </a:p>
        </p:txBody>
      </p:sp>
      <p:cxnSp>
        <p:nvCxnSpPr>
          <p:cNvPr id="51" name="Прямая со стрелкой 50"/>
          <p:cNvCxnSpPr/>
          <p:nvPr/>
        </p:nvCxnSpPr>
        <p:spPr>
          <a:xfrm rot="16200000" flipH="1">
            <a:off x="1678781" y="4250532"/>
            <a:ext cx="642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rot="16200000" flipH="1">
            <a:off x="821531" y="4536282"/>
            <a:ext cx="135731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rot="16200000" flipH="1">
            <a:off x="-392906" y="4607719"/>
            <a:ext cx="23574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24"/>
          <p:cNvSpPr>
            <a:spLocks noChangeArrowheads="1"/>
          </p:cNvSpPr>
          <p:nvPr/>
        </p:nvSpPr>
        <p:spPr bwMode="auto">
          <a:xfrm rot="16200000">
            <a:off x="-939800" y="4368800"/>
            <a:ext cx="2665413" cy="500063"/>
          </a:xfrm>
          <a:prstGeom prst="rect">
            <a:avLst/>
          </a:prstGeom>
          <a:noFill/>
          <a:ln w="9525">
            <a:noFill/>
            <a:miter lim="800000"/>
            <a:headEnd/>
            <a:tailEnd/>
          </a:ln>
        </p:spPr>
        <p:txBody>
          <a:bodyPr anchorCtr="1"/>
          <a:lstStyle/>
          <a:p>
            <a:pPr algn="ctr">
              <a:defRPr/>
            </a:pPr>
            <a:r>
              <a:rPr lang="ru-RU" sz="1400" b="1" i="1" u="sng" dirty="0">
                <a:solidFill>
                  <a:srgbClr val="FE0000"/>
                </a:solidFill>
                <a:effectLst>
                  <a:outerShdw blurRad="38100" dist="38100" dir="2700000" algn="tl">
                    <a:srgbClr val="000000">
                      <a:alpha val="43137"/>
                    </a:srgbClr>
                  </a:outerShdw>
                </a:effectLst>
                <a:latin typeface="Arial" charset="0"/>
                <a:cs typeface="Arial" pitchFamily="34" charset="0"/>
              </a:rPr>
              <a:t>Трехуровневый </a:t>
            </a:r>
          </a:p>
          <a:p>
            <a:pPr algn="ctr">
              <a:defRPr/>
            </a:pPr>
            <a:r>
              <a:rPr lang="ru-RU" sz="1400" b="1" i="1" u="sng" dirty="0">
                <a:solidFill>
                  <a:srgbClr val="FE0000"/>
                </a:solidFill>
                <a:effectLst>
                  <a:outerShdw blurRad="38100" dist="38100" dir="2700000" algn="tl">
                    <a:srgbClr val="000000">
                      <a:alpha val="43137"/>
                    </a:srgbClr>
                  </a:outerShdw>
                </a:effectLst>
                <a:latin typeface="Arial" charset="0"/>
                <a:cs typeface="Arial" pitchFamily="34" charset="0"/>
              </a:rPr>
              <a:t>контроль</a:t>
            </a:r>
          </a:p>
        </p:txBody>
      </p:sp>
      <p:sp>
        <p:nvSpPr>
          <p:cNvPr id="50192" name="Rectangle 9"/>
          <p:cNvSpPr>
            <a:spLocks noChangeArrowheads="1"/>
          </p:cNvSpPr>
          <p:nvPr/>
        </p:nvSpPr>
        <p:spPr bwMode="auto">
          <a:xfrm>
            <a:off x="4643438" y="4005263"/>
            <a:ext cx="4322762" cy="2736850"/>
          </a:xfrm>
          <a:prstGeom prst="rect">
            <a:avLst/>
          </a:prstGeom>
          <a:solidFill>
            <a:srgbClr val="D6ECEE"/>
          </a:solidFill>
          <a:ln w="9525">
            <a:solidFill>
              <a:schemeClr val="tx1"/>
            </a:solidFill>
            <a:miter lim="800000"/>
            <a:headEnd/>
            <a:tailEnd/>
          </a:ln>
        </p:spPr>
        <p:txBody>
          <a:bodyPr anchor="ctr"/>
          <a:lstStyle/>
          <a:p>
            <a:pPr algn="ctr">
              <a:defRPr/>
            </a:pPr>
            <a:endParaRPr lang="ru-RU" sz="1200" b="1" dirty="0">
              <a:latin typeface="Times New Roman" pitchFamily="18" charset="0"/>
            </a:endParaRPr>
          </a:p>
          <a:p>
            <a:pPr algn="ctr">
              <a:defRPr/>
            </a:pPr>
            <a:r>
              <a:rPr lang="ru-RU" sz="1200" b="1" u="sng" dirty="0">
                <a:solidFill>
                  <a:srgbClr val="C00000"/>
                </a:solidFill>
                <a:latin typeface="Times New Roman" pitchFamily="18" charset="0"/>
              </a:rPr>
              <a:t>ОРГАНИЗАЦИЯ КОНТРОЛЯ В СФЕРЕ </a:t>
            </a:r>
          </a:p>
          <a:p>
            <a:pPr algn="ctr">
              <a:defRPr/>
            </a:pPr>
            <a:r>
              <a:rPr lang="ru-RU" sz="1200" b="1" u="sng" dirty="0">
                <a:solidFill>
                  <a:srgbClr val="C00000"/>
                </a:solidFill>
                <a:latin typeface="Times New Roman" pitchFamily="18" charset="0"/>
              </a:rPr>
              <a:t>ОХРАНЫ ЗДОРОВЬЯ</a:t>
            </a:r>
          </a:p>
          <a:p>
            <a:pPr algn="ctr">
              <a:defRPr/>
            </a:pPr>
            <a:endParaRPr lang="ru-RU" sz="1000" b="1" dirty="0">
              <a:latin typeface="Times New Roman" pitchFamily="18" charset="0"/>
            </a:endParaRPr>
          </a:p>
          <a:p>
            <a:pPr algn="ctr">
              <a:defRPr/>
            </a:pPr>
            <a:r>
              <a:rPr lang="ru-RU" sz="1000" b="1" dirty="0">
                <a:latin typeface="Times New Roman" pitchFamily="18" charset="0"/>
              </a:rPr>
              <a:t>Глава 12, статья 85 Федерального закона от 21.11.2011 </a:t>
            </a:r>
            <a:r>
              <a:rPr lang="ru-RU" sz="1200" b="1" dirty="0">
                <a:solidFill>
                  <a:srgbClr val="FF0000"/>
                </a:solidFill>
                <a:effectLst>
                  <a:outerShdw blurRad="38100" dist="38100" dir="2700000" algn="tl">
                    <a:srgbClr val="000000">
                      <a:alpha val="43137"/>
                    </a:srgbClr>
                  </a:outerShdw>
                </a:effectLst>
                <a:latin typeface="Times New Roman" pitchFamily="18" charset="0"/>
              </a:rPr>
              <a:t>№323-ФЗ</a:t>
            </a:r>
          </a:p>
          <a:p>
            <a:pPr algn="ctr">
              <a:defRPr/>
            </a:pPr>
            <a:r>
              <a:rPr lang="ru-RU" sz="1000" b="1" dirty="0">
                <a:latin typeface="Times New Roman" pitchFamily="18" charset="0"/>
              </a:rPr>
              <a:t>«Контроль в сфере охраны здоровья»</a:t>
            </a:r>
          </a:p>
          <a:p>
            <a:pPr algn="ctr">
              <a:defRPr/>
            </a:pPr>
            <a:endParaRPr lang="ru-RU" sz="1000" b="1" dirty="0">
              <a:latin typeface="Times New Roman" pitchFamily="18" charset="0"/>
            </a:endParaRPr>
          </a:p>
          <a:p>
            <a:pPr algn="ctr">
              <a:defRPr/>
            </a:pPr>
            <a:r>
              <a:rPr lang="ru-RU" sz="1000" b="1" dirty="0">
                <a:latin typeface="Times New Roman" pitchFamily="18" charset="0"/>
              </a:rPr>
              <a:t>Контроль в сфере охраны здоровья включает в себя</a:t>
            </a:r>
          </a:p>
          <a:p>
            <a:pPr marL="228600" indent="-228600" algn="just">
              <a:buFontTx/>
              <a:buAutoNum type="arabicParenR"/>
              <a:defRPr/>
            </a:pPr>
            <a:r>
              <a:rPr lang="ru-RU" sz="1000" b="1" dirty="0">
                <a:latin typeface="Times New Roman" pitchFamily="18" charset="0"/>
              </a:rPr>
              <a:t>контроль качества и безопасности медицинской деятельности;</a:t>
            </a:r>
          </a:p>
          <a:p>
            <a:pPr marL="228600" indent="-228600" algn="just">
              <a:buFontTx/>
              <a:buAutoNum type="arabicParenR"/>
              <a:defRPr/>
            </a:pPr>
            <a:r>
              <a:rPr lang="ru-RU" sz="1000" b="1" dirty="0">
                <a:latin typeface="Times New Roman" pitchFamily="18" charset="0"/>
              </a:rPr>
              <a:t>государственный контроль (надзор) в сфере обращения  лекарственных средств, осуществляемый в соответствии с законодательством Российской Федерации об обращении лекарственных средств;</a:t>
            </a:r>
          </a:p>
          <a:p>
            <a:pPr marL="228600" indent="-228600" algn="just">
              <a:buFontTx/>
              <a:buAutoNum type="arabicParenR"/>
              <a:defRPr/>
            </a:pPr>
            <a:r>
              <a:rPr lang="ru-RU" sz="1000" b="1" dirty="0">
                <a:latin typeface="Times New Roman" pitchFamily="18" charset="0"/>
              </a:rPr>
              <a:t>государственный контроль за обращением медицинских изделий;</a:t>
            </a:r>
          </a:p>
          <a:p>
            <a:pPr marL="228600" indent="-228600" algn="just">
              <a:buFontTx/>
              <a:buAutoNum type="arabicParenR"/>
              <a:defRPr/>
            </a:pPr>
            <a:r>
              <a:rPr lang="ru-RU" sz="1000" b="1" dirty="0">
                <a:latin typeface="Times New Roman" pitchFamily="18" charset="0"/>
              </a:rPr>
              <a:t>федеральный государственный санитарно-эпидемиологический надзор, осуществляемый в соответствии с законодательством Российской Федерации о санитарно-эпидемиологическом благополучии населения. </a:t>
            </a:r>
          </a:p>
          <a:p>
            <a:pPr marL="228600" indent="-228600" algn="ctr">
              <a:buFontTx/>
              <a:buAutoNum type="arabicParenR"/>
              <a:defRPr/>
            </a:pPr>
            <a:endParaRPr lang="ru-RU" sz="1000" b="1" dirty="0">
              <a:latin typeface="Times New Roman" pitchFamily="18" charset="0"/>
            </a:endParaRPr>
          </a:p>
        </p:txBody>
      </p:sp>
      <p:cxnSp>
        <p:nvCxnSpPr>
          <p:cNvPr id="25" name="Прямая соединительная линия 24"/>
          <p:cNvCxnSpPr/>
          <p:nvPr/>
        </p:nvCxnSpPr>
        <p:spPr>
          <a:xfrm>
            <a:off x="571500" y="1571625"/>
            <a:ext cx="7858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5400000">
            <a:off x="8180387" y="1820863"/>
            <a:ext cx="50006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5400000">
            <a:off x="322262" y="1820863"/>
            <a:ext cx="498475"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Заголовок 1"/>
          <p:cNvSpPr txBox="1">
            <a:spLocks/>
          </p:cNvSpPr>
          <p:nvPr/>
        </p:nvSpPr>
        <p:spPr bwMode="auto">
          <a:xfrm>
            <a:off x="611188" y="1268413"/>
            <a:ext cx="7883525" cy="268287"/>
          </a:xfrm>
          <a:prstGeom prst="rect">
            <a:avLst/>
          </a:prstGeom>
          <a:noFill/>
          <a:ln w="9525">
            <a:noFill/>
            <a:miter lim="800000"/>
            <a:headEnd/>
            <a:tailEnd/>
          </a:ln>
        </p:spPr>
        <p:txBody>
          <a:bodyPr anchor="ctr"/>
          <a:lstStyle/>
          <a:p>
            <a:pPr algn="ctr" eaLnBrk="0" hangingPunct="0">
              <a:defRPr/>
            </a:pPr>
            <a:r>
              <a:rPr lang="ru-RU" sz="2400" b="1" kern="0" dirty="0">
                <a:ea typeface="+mj-ea"/>
                <a:cs typeface="Arial" pitchFamily="34" charset="0"/>
              </a:rPr>
              <a:t>Сфера охраны </a:t>
            </a:r>
            <a:r>
              <a:rPr lang="ru-RU" sz="2400" kern="0" dirty="0">
                <a:ea typeface="+mj-ea"/>
                <a:cs typeface="Arial" pitchFamily="34" charset="0"/>
              </a:rPr>
              <a:t>здоровья граждан</a:t>
            </a:r>
          </a:p>
        </p:txBody>
      </p:sp>
      <p:sp>
        <p:nvSpPr>
          <p:cNvPr id="3094" name="Рисунок 4" descr="gerb2.png"/>
          <p:cNvSpPr>
            <a:spLocks noChangeAspect="1"/>
          </p:cNvSpPr>
          <p:nvPr/>
        </p:nvSpPr>
        <p:spPr bwMode="auto">
          <a:xfrm>
            <a:off x="7956550" y="0"/>
            <a:ext cx="865188"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p>
        </p:txBody>
      </p:sp>
      <p:sp>
        <p:nvSpPr>
          <p:cNvPr id="3095" name="TextBox 5"/>
          <p:cNvSpPr txBox="1">
            <a:spLocks noChangeArrowheads="1"/>
          </p:cNvSpPr>
          <p:nvPr/>
        </p:nvSpPr>
        <p:spPr bwMode="auto">
          <a:xfrm>
            <a:off x="827087" y="181263"/>
            <a:ext cx="77708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sz="2000" b="1" dirty="0">
                <a:cs typeface="Arial" pitchFamily="34" charset="0"/>
              </a:rPr>
              <a:t>Контроль в сфере </a:t>
            </a:r>
          </a:p>
          <a:p>
            <a:pPr algn="ctr" eaLnBrk="1" hangingPunct="1"/>
            <a:r>
              <a:rPr lang="ru-RU" altLang="ru-RU" sz="2000" b="1" dirty="0">
                <a:solidFill>
                  <a:srgbClr val="C00000"/>
                </a:solidFill>
                <a:cs typeface="Arial" pitchFamily="34" charset="0"/>
              </a:rPr>
              <a:t>охраны здоровья граждан РФ </a:t>
            </a:r>
            <a:r>
              <a:rPr lang="ru-RU" altLang="ru-RU" sz="2000" dirty="0">
                <a:cs typeface="Arial" pitchFamily="34" charset="0"/>
              </a:rPr>
              <a:t/>
            </a:r>
            <a:br>
              <a:rPr lang="ru-RU" altLang="ru-RU" sz="2000" dirty="0">
                <a:cs typeface="Arial" pitchFamily="34" charset="0"/>
              </a:rPr>
            </a:br>
            <a:r>
              <a:rPr lang="ru-RU" altLang="ru-RU" sz="2000" u="sng" dirty="0">
                <a:cs typeface="Arial" pitchFamily="34" charset="0"/>
              </a:rPr>
              <a:t>(ст. 85-90 Федерального закона от 21.11.2011 №323-ФЗ)</a:t>
            </a:r>
            <a:endParaRPr lang="ru-RU" altLang="ru-RU" sz="2000" b="1" u="sng" dirty="0">
              <a:cs typeface="Arial" pitchFamily="34" charset="0"/>
            </a:endParaRPr>
          </a:p>
        </p:txBody>
      </p:sp>
      <p:sp>
        <p:nvSpPr>
          <p:cNvPr id="3096" name="Rectangle 28"/>
          <p:cNvSpPr>
            <a:spLocks noChangeArrowheads="1"/>
          </p:cNvSpPr>
          <p:nvPr/>
        </p:nvSpPr>
        <p:spPr bwMode="auto">
          <a:xfrm>
            <a:off x="8820150" y="6546850"/>
            <a:ext cx="2889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ru-RU" altLang="ru-RU" sz="1400" b="1">
              <a:latin typeface="Constantia" pitchFamily="18" charset="0"/>
            </a:endParaRPr>
          </a:p>
        </p:txBody>
      </p:sp>
    </p:spTree>
    <p:extLst>
      <p:ext uri="{BB962C8B-B14F-4D97-AF65-F5344CB8AC3E}">
        <p14:creationId xmlns:p14="http://schemas.microsoft.com/office/powerpoint/2010/main" val="71281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Заголовок 1"/>
          <p:cNvSpPr>
            <a:spLocks noGrp="1"/>
          </p:cNvSpPr>
          <p:nvPr>
            <p:ph type="title"/>
          </p:nvPr>
        </p:nvSpPr>
        <p:spPr>
          <a:xfrm>
            <a:off x="1074737" y="338931"/>
            <a:ext cx="6994525" cy="1066800"/>
          </a:xfrm>
        </p:spPr>
        <p:txBody>
          <a:bodyPr/>
          <a:lstStyle/>
          <a:p>
            <a:pPr eaLnBrk="1" hangingPunct="1">
              <a:lnSpc>
                <a:spcPts val="1800"/>
              </a:lnSpc>
            </a:pPr>
            <a:r>
              <a:rPr lang="ru-RU" altLang="ru-RU" sz="2000" dirty="0" smtClean="0"/>
              <a:t>Сведения о выявленных Территориальным органом Федеральной службой по надзору в сфере здравоохранения по Тульской области административных правонарушениях в 201</a:t>
            </a:r>
            <a:r>
              <a:rPr lang="en-US" altLang="ru-RU" sz="2000" smtClean="0"/>
              <a:t>4</a:t>
            </a:r>
            <a:r>
              <a:rPr lang="ru-RU" altLang="ru-RU" sz="2000" smtClean="0"/>
              <a:t> </a:t>
            </a:r>
            <a:r>
              <a:rPr lang="ru-RU" altLang="ru-RU" sz="2000" dirty="0" smtClean="0"/>
              <a:t>- 2016 годах</a:t>
            </a:r>
          </a:p>
        </p:txBody>
      </p:sp>
      <p:graphicFrame>
        <p:nvGraphicFramePr>
          <p:cNvPr id="2" name="Таблица 1"/>
          <p:cNvGraphicFramePr>
            <a:graphicFrameLocks noGrp="1"/>
          </p:cNvGraphicFramePr>
          <p:nvPr>
            <p:extLst>
              <p:ext uri="{D42A27DB-BD31-4B8C-83A1-F6EECF244321}">
                <p14:modId xmlns:p14="http://schemas.microsoft.com/office/powerpoint/2010/main" val="2425735487"/>
              </p:ext>
            </p:extLst>
          </p:nvPr>
        </p:nvGraphicFramePr>
        <p:xfrm>
          <a:off x="395536" y="1484784"/>
          <a:ext cx="8424936" cy="5040559"/>
        </p:xfrm>
        <a:graphic>
          <a:graphicData uri="http://schemas.openxmlformats.org/drawingml/2006/table">
            <a:tbl>
              <a:tblPr firstRow="1" firstCol="1" bandRow="1">
                <a:tableStyleId>{5C22544A-7EE6-4342-B048-85BDC9FD1C3A}</a:tableStyleId>
              </a:tblPr>
              <a:tblGrid>
                <a:gridCol w="1294527"/>
                <a:gridCol w="1489757"/>
                <a:gridCol w="1489757"/>
                <a:gridCol w="1383882"/>
                <a:gridCol w="2767013"/>
              </a:tblGrid>
              <a:tr h="763235">
                <a:tc rowSpan="2">
                  <a:txBody>
                    <a:bodyPr/>
                    <a:lstStyle/>
                    <a:p>
                      <a:pPr indent="90170" algn="ctr">
                        <a:lnSpc>
                          <a:spcPct val="107000"/>
                        </a:lnSpc>
                        <a:spcAft>
                          <a:spcPts val="0"/>
                        </a:spcAft>
                      </a:pPr>
                      <a:r>
                        <a:rPr lang="ru-RU" sz="1400" dirty="0">
                          <a:effectLst/>
                        </a:rPr>
                        <a:t>Статьи</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90170" indent="90170" algn="ctr">
                        <a:lnSpc>
                          <a:spcPct val="107000"/>
                        </a:lnSpc>
                        <a:spcAft>
                          <a:spcPts val="0"/>
                        </a:spcAft>
                      </a:pPr>
                      <a:r>
                        <a:rPr lang="ru-RU" sz="1400">
                          <a:effectLst/>
                        </a:rPr>
                        <a:t>Кол-во составленных протоколов</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rowSpan="2">
                  <a:txBody>
                    <a:bodyPr/>
                    <a:lstStyle/>
                    <a:p>
                      <a:pPr indent="90170" algn="ctr">
                        <a:lnSpc>
                          <a:spcPct val="107000"/>
                        </a:lnSpc>
                        <a:spcAft>
                          <a:spcPts val="0"/>
                        </a:spcAft>
                      </a:pPr>
                      <a:r>
                        <a:rPr lang="ru-RU" sz="1400">
                          <a:effectLst/>
                        </a:rPr>
                        <a:t>Наложено административных штрафов 2016г.</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43771">
                <a:tc vMerge="1">
                  <a:txBody>
                    <a:bodyPr/>
                    <a:lstStyle/>
                    <a:p>
                      <a:endParaRPr lang="ru-RU"/>
                    </a:p>
                  </a:txBody>
                  <a:tcPr/>
                </a:tc>
                <a:tc>
                  <a:txBody>
                    <a:bodyPr/>
                    <a:lstStyle/>
                    <a:p>
                      <a:pPr indent="90170" algn="ctr">
                        <a:lnSpc>
                          <a:spcPct val="107000"/>
                        </a:lnSpc>
                        <a:spcAft>
                          <a:spcPts val="0"/>
                        </a:spcAft>
                      </a:pPr>
                      <a:r>
                        <a:rPr lang="ru-RU" sz="1400" b="1" dirty="0">
                          <a:effectLst/>
                        </a:rPr>
                        <a:t>в 2014 г.</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b="1" dirty="0">
                          <a:effectLst/>
                        </a:rPr>
                        <a:t>в 2015 г.</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90170" indent="90170" algn="ctr">
                        <a:lnSpc>
                          <a:spcPct val="107000"/>
                        </a:lnSpc>
                        <a:spcAft>
                          <a:spcPts val="0"/>
                        </a:spcAft>
                      </a:pPr>
                      <a:r>
                        <a:rPr lang="ru-RU" sz="1400" b="1" dirty="0">
                          <a:effectLst/>
                        </a:rPr>
                        <a:t>в 2016 г.</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ru-RU"/>
                    </a:p>
                  </a:txBody>
                  <a:tcPr/>
                </a:tc>
              </a:tr>
              <a:tr h="302581">
                <a:tc>
                  <a:txBody>
                    <a:bodyPr/>
                    <a:lstStyle/>
                    <a:p>
                      <a:pPr indent="90170" algn="ctr">
                        <a:lnSpc>
                          <a:spcPct val="107000"/>
                        </a:lnSpc>
                        <a:spcAft>
                          <a:spcPts val="0"/>
                        </a:spcAft>
                      </a:pPr>
                      <a:r>
                        <a:rPr lang="ru-RU" sz="1400">
                          <a:effectLst/>
                        </a:rPr>
                        <a:t>ч.1 ст.6.16</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dirty="0">
                          <a:effectLst/>
                        </a:rPr>
                        <a:t>0</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100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ст. 6.28</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22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44</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30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495</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ч.1 ст. 6.30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4</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16</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dirty="0">
                          <a:effectLst/>
                        </a:rPr>
                        <a:t>1</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ч.2 ст. 6.32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ст.11.32 </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90170" algn="ctr">
                        <a:lnSpc>
                          <a:spcPct val="107000"/>
                        </a:lnSpc>
                        <a:spcAft>
                          <a:spcPts val="0"/>
                        </a:spcAft>
                      </a:pPr>
                      <a:r>
                        <a:rPr lang="ru-RU" sz="1400">
                          <a:effectLst/>
                        </a:rPr>
                        <a:t>16</a:t>
                      </a:r>
                      <a:endParaRPr lang="ru-RU"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90170" algn="ctr">
                        <a:lnSpc>
                          <a:spcPct val="107000"/>
                        </a:lnSpc>
                        <a:spcAft>
                          <a:spcPts val="0"/>
                        </a:spcAft>
                      </a:pPr>
                      <a:r>
                        <a:rPr lang="ru-RU" sz="1400">
                          <a:effectLst/>
                        </a:rPr>
                        <a:t>80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ч.1 ст. 14.4.2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13</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47</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ч.1 ст. 14.43</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8</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36</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23</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416</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ч.1 ст.14.44</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500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ч.21 ст. 19.5</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150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ч.3 ст.14.1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dirty="0">
                          <a:effectLst/>
                        </a:rPr>
                        <a:t>1</a:t>
                      </a:r>
                      <a:endParaRPr lang="ru-RU"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 </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ч.4 ст. 14.1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ч.3 ст. 19.20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1</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2</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a:effectLst/>
                        </a:rPr>
                        <a:t>40</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r>
              <a:tr h="302581">
                <a:tc>
                  <a:txBody>
                    <a:bodyPr/>
                    <a:lstStyle/>
                    <a:p>
                      <a:pPr indent="90170" algn="ctr">
                        <a:lnSpc>
                          <a:spcPct val="107000"/>
                        </a:lnSpc>
                        <a:spcAft>
                          <a:spcPts val="0"/>
                        </a:spcAft>
                      </a:pPr>
                      <a:r>
                        <a:rPr lang="ru-RU" sz="1400">
                          <a:effectLst/>
                        </a:rPr>
                        <a:t>ИТОГО</a:t>
                      </a:r>
                      <a:endParaRPr lang="ru-RU"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b="1" dirty="0">
                          <a:effectLst/>
                        </a:rPr>
                        <a:t>63</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b="1" dirty="0">
                          <a:effectLst/>
                        </a:rPr>
                        <a:t>155</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b="1" dirty="0">
                          <a:effectLst/>
                        </a:rPr>
                        <a:t>82</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indent="90170" algn="ctr">
                        <a:lnSpc>
                          <a:spcPct val="107000"/>
                        </a:lnSpc>
                        <a:spcAft>
                          <a:spcPts val="0"/>
                        </a:spcAft>
                      </a:pPr>
                      <a:r>
                        <a:rPr lang="ru-RU" sz="1400" b="1" dirty="0">
                          <a:effectLst/>
                        </a:rPr>
                        <a:t>1791</a:t>
                      </a:r>
                      <a:endParaRPr lang="ru-RU" sz="1400" b="1"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96383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Содержимое 2"/>
          <p:cNvSpPr>
            <a:spLocks noGrp="1"/>
          </p:cNvSpPr>
          <p:nvPr>
            <p:ph idx="1"/>
          </p:nvPr>
        </p:nvSpPr>
        <p:spPr>
          <a:xfrm>
            <a:off x="457200" y="1268413"/>
            <a:ext cx="8229600" cy="5256212"/>
          </a:xfrm>
        </p:spPr>
        <p:txBody>
          <a:bodyPr rtlCol="0">
            <a:normAutofit/>
          </a:bodyPr>
          <a:lstStyle/>
          <a:p>
            <a:pPr marL="0" indent="0" algn="just" eaLnBrk="1" fontAlgn="auto" hangingPunct="1">
              <a:lnSpc>
                <a:spcPts val="1800"/>
              </a:lnSpc>
              <a:spcBef>
                <a:spcPct val="0"/>
              </a:spcBef>
              <a:spcAft>
                <a:spcPts val="0"/>
              </a:spcAft>
              <a:buFont typeface="Arial" pitchFamily="34" charset="0"/>
              <a:buChar char="•"/>
              <a:defRPr/>
            </a:pPr>
            <a:r>
              <a:rPr lang="ru-RU" altLang="ru-RU" sz="1600" dirty="0" smtClean="0">
                <a:solidFill>
                  <a:schemeClr val="tx1">
                    <a:lumMod val="85000"/>
                    <a:lumOff val="15000"/>
                  </a:schemeClr>
                </a:solidFill>
                <a:cs typeface="Times New Roman" pitchFamily="18" charset="0"/>
              </a:rPr>
              <a:t>1. </a:t>
            </a:r>
            <a:r>
              <a:rPr lang="ru-RU" altLang="ru-RU" sz="1800" dirty="0" smtClean="0">
                <a:solidFill>
                  <a:schemeClr val="tx1">
                    <a:lumMod val="85000"/>
                    <a:lumOff val="15000"/>
                  </a:schemeClr>
                </a:solidFill>
                <a:cs typeface="Times New Roman" pitchFamily="18" charset="0"/>
              </a:rPr>
              <a:t>Осуществление деятельности, не связанной с извлечением прибыли, без специального </a:t>
            </a:r>
            <a:r>
              <a:rPr lang="ru-RU" altLang="ru-RU" sz="1800" b="1" dirty="0" smtClean="0">
                <a:solidFill>
                  <a:schemeClr val="tx1"/>
                </a:solidFill>
                <a:cs typeface="Times New Roman" pitchFamily="18" charset="0"/>
              </a:rPr>
              <a:t>разрешения </a:t>
            </a:r>
            <a:r>
              <a:rPr lang="ru-RU" altLang="ru-RU" sz="1800" dirty="0" smtClean="0">
                <a:solidFill>
                  <a:schemeClr val="tx1">
                    <a:lumMod val="85000"/>
                    <a:lumOff val="15000"/>
                  </a:schemeClr>
                </a:solidFill>
                <a:cs typeface="Times New Roman" pitchFamily="18" charset="0"/>
              </a:rPr>
              <a:t>(лицензии) - влечет предупреждение или наложение административного штрафа </a:t>
            </a:r>
            <a:endParaRPr lang="ru-RU" altLang="ru-RU" sz="16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Wingdings" panose="05000000000000000000" pitchFamily="2" charset="2"/>
              <a:buNone/>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Wingdings" panose="05000000000000000000" pitchFamily="2" charset="2"/>
              <a:buNone/>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lnSpc>
                <a:spcPts val="1800"/>
              </a:lnSpc>
              <a:spcBef>
                <a:spcPct val="0"/>
              </a:spcBef>
              <a:spcAft>
                <a:spcPts val="0"/>
              </a:spcAft>
              <a:buFont typeface="Arial" pitchFamily="34" charset="0"/>
              <a:buChar char="•"/>
              <a:defRPr/>
            </a:pPr>
            <a:r>
              <a:rPr lang="ru-RU" altLang="ru-RU" sz="1800" dirty="0" smtClean="0">
                <a:solidFill>
                  <a:schemeClr val="tx1">
                    <a:lumMod val="85000"/>
                    <a:lumOff val="15000"/>
                  </a:schemeClr>
                </a:solidFill>
                <a:cs typeface="Times New Roman" pitchFamily="18" charset="0"/>
              </a:rPr>
              <a:t>2. Осуществление деятельности, не связанной с извлечением прибыли, с нарушением требований и условий, предусмотренных специальным разрешением (лицензией) - влечет предупреждение или наложение административного штрафа </a:t>
            </a: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lnSpc>
                <a:spcPts val="1800"/>
              </a:lnSpc>
              <a:spcBef>
                <a:spcPct val="0"/>
              </a:spcBef>
              <a:spcAft>
                <a:spcPts val="0"/>
              </a:spcAft>
              <a:buFont typeface="Arial" pitchFamily="34" charset="0"/>
              <a:buChar char="•"/>
              <a:defRPr/>
            </a:pPr>
            <a:r>
              <a:rPr lang="ru-RU" altLang="ru-RU" sz="1800" dirty="0" smtClean="0">
                <a:solidFill>
                  <a:schemeClr val="tx1">
                    <a:lumMod val="85000"/>
                    <a:lumOff val="15000"/>
                  </a:schemeClr>
                </a:solidFill>
                <a:cs typeface="Times New Roman" pitchFamily="18" charset="0"/>
              </a:rPr>
              <a:t>3. Осуществление деятельности, не связанной с извлечением прибыли, с грубым нарушением требований и условий, предусмотренных специальным разрешением (лицензией) -влечет наложение административного штрафа </a:t>
            </a: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a:p>
            <a:pPr marL="0" indent="0" algn="just" eaLnBrk="1" fontAlgn="auto" hangingPunct="1">
              <a:spcBef>
                <a:spcPct val="0"/>
              </a:spcBef>
              <a:spcAft>
                <a:spcPts val="0"/>
              </a:spcAft>
              <a:buFont typeface="Arial" pitchFamily="34" charset="0"/>
              <a:buChar char="•"/>
              <a:defRPr/>
            </a:pPr>
            <a:endParaRPr lang="ru-RU" altLang="ru-RU" sz="1400" dirty="0" smtClean="0">
              <a:solidFill>
                <a:schemeClr val="tx1">
                  <a:lumMod val="85000"/>
                  <a:lumOff val="15000"/>
                </a:schemeClr>
              </a:solidFill>
              <a:cs typeface="Times New Roman" pitchFamily="18" charset="0"/>
            </a:endParaRPr>
          </a:p>
        </p:txBody>
      </p:sp>
      <p:sp>
        <p:nvSpPr>
          <p:cNvPr id="2" name="Заголовок 1"/>
          <p:cNvSpPr>
            <a:spLocks noGrp="1"/>
          </p:cNvSpPr>
          <p:nvPr>
            <p:ph type="title"/>
          </p:nvPr>
        </p:nvSpPr>
        <p:spPr>
          <a:xfrm>
            <a:off x="827397" y="317066"/>
            <a:ext cx="7489205" cy="850900"/>
          </a:xfrm>
        </p:spPr>
        <p:txBody>
          <a:bodyPr rtlCol="0">
            <a:normAutofit fontScale="90000"/>
          </a:bodyPr>
          <a:lstStyle/>
          <a:p>
            <a:pPr eaLnBrk="1" fontAlgn="auto" hangingPunct="1">
              <a:spcAft>
                <a:spcPts val="0"/>
              </a:spcAft>
              <a:defRPr/>
            </a:pPr>
            <a:r>
              <a:rPr lang="ru-RU" sz="2000" b="1" dirty="0" smtClean="0">
                <a:cs typeface="Times New Roman" pitchFamily="18" charset="0"/>
              </a:rPr>
              <a:t>Статья 19.20. Осуществление деятельности, не связанной с извлечением прибыли, без специального разрешения (лицензии)</a:t>
            </a:r>
            <a:endParaRPr lang="ru-RU" sz="2000" dirty="0" smtClean="0">
              <a:cs typeface="Times New Roman" pitchFamily="18" charset="0"/>
            </a:endParaRPr>
          </a:p>
        </p:txBody>
      </p:sp>
      <p:sp>
        <p:nvSpPr>
          <p:cNvPr id="6" name="Скругленный прямоугольник 5"/>
          <p:cNvSpPr/>
          <p:nvPr/>
        </p:nvSpPr>
        <p:spPr>
          <a:xfrm>
            <a:off x="3132138" y="2133600"/>
            <a:ext cx="2519362" cy="358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7" name="Скругленный прямоугольник 6"/>
          <p:cNvSpPr/>
          <p:nvPr/>
        </p:nvSpPr>
        <p:spPr>
          <a:xfrm>
            <a:off x="5724525" y="2133600"/>
            <a:ext cx="2808288" cy="358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9" name="Скругленный прямоугольник 8"/>
          <p:cNvSpPr/>
          <p:nvPr/>
        </p:nvSpPr>
        <p:spPr>
          <a:xfrm>
            <a:off x="3132138" y="2565400"/>
            <a:ext cx="2519362"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30000-50000 рублей</a:t>
            </a:r>
          </a:p>
        </p:txBody>
      </p:sp>
      <p:sp>
        <p:nvSpPr>
          <p:cNvPr id="10" name="Скругленный прямоугольник 9"/>
          <p:cNvSpPr/>
          <p:nvPr/>
        </p:nvSpPr>
        <p:spPr>
          <a:xfrm>
            <a:off x="5724525" y="2565400"/>
            <a:ext cx="2808288"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170000-250000 рублей</a:t>
            </a:r>
          </a:p>
        </p:txBody>
      </p:sp>
      <p:sp>
        <p:nvSpPr>
          <p:cNvPr id="11" name="Скругленный прямоугольник 10"/>
          <p:cNvSpPr/>
          <p:nvPr/>
        </p:nvSpPr>
        <p:spPr>
          <a:xfrm>
            <a:off x="611188" y="2133600"/>
            <a:ext cx="2447925" cy="358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ИП</a:t>
            </a:r>
          </a:p>
        </p:txBody>
      </p:sp>
      <p:sp>
        <p:nvSpPr>
          <p:cNvPr id="12" name="Скругленный прямоугольник 11"/>
          <p:cNvSpPr/>
          <p:nvPr/>
        </p:nvSpPr>
        <p:spPr>
          <a:xfrm>
            <a:off x="611188" y="2565400"/>
            <a:ext cx="24479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30000-40000 рублей</a:t>
            </a:r>
          </a:p>
        </p:txBody>
      </p:sp>
      <p:sp>
        <p:nvSpPr>
          <p:cNvPr id="14" name="Скругленный прямоугольник 13"/>
          <p:cNvSpPr/>
          <p:nvPr/>
        </p:nvSpPr>
        <p:spPr>
          <a:xfrm>
            <a:off x="611188" y="4077568"/>
            <a:ext cx="237648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ИП</a:t>
            </a:r>
          </a:p>
        </p:txBody>
      </p:sp>
      <p:sp>
        <p:nvSpPr>
          <p:cNvPr id="15" name="Скругленный прямоугольник 14"/>
          <p:cNvSpPr/>
          <p:nvPr/>
        </p:nvSpPr>
        <p:spPr>
          <a:xfrm>
            <a:off x="3059113" y="4077568"/>
            <a:ext cx="259238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16" name="Скругленный прямоугольник 15"/>
          <p:cNvSpPr/>
          <p:nvPr/>
        </p:nvSpPr>
        <p:spPr>
          <a:xfrm>
            <a:off x="5724525" y="4077568"/>
            <a:ext cx="28082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18" name="Скругленный прямоугольник 17"/>
          <p:cNvSpPr/>
          <p:nvPr/>
        </p:nvSpPr>
        <p:spPr>
          <a:xfrm>
            <a:off x="611188" y="4437931"/>
            <a:ext cx="2376487"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5000-10000 рублей</a:t>
            </a:r>
          </a:p>
        </p:txBody>
      </p:sp>
      <p:sp>
        <p:nvSpPr>
          <p:cNvPr id="19" name="Скругленный прямоугольник 18"/>
          <p:cNvSpPr/>
          <p:nvPr/>
        </p:nvSpPr>
        <p:spPr>
          <a:xfrm>
            <a:off x="3059113" y="4437931"/>
            <a:ext cx="2592387"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15000-25000 рублей</a:t>
            </a:r>
          </a:p>
        </p:txBody>
      </p:sp>
      <p:sp>
        <p:nvSpPr>
          <p:cNvPr id="20" name="Скругленный прямоугольник 19"/>
          <p:cNvSpPr/>
          <p:nvPr/>
        </p:nvSpPr>
        <p:spPr>
          <a:xfrm>
            <a:off x="5724525" y="4437931"/>
            <a:ext cx="2808288"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100000-150000 рублей</a:t>
            </a:r>
          </a:p>
        </p:txBody>
      </p:sp>
      <p:sp>
        <p:nvSpPr>
          <p:cNvPr id="22" name="Скругленный прямоугольник 21"/>
          <p:cNvSpPr/>
          <p:nvPr/>
        </p:nvSpPr>
        <p:spPr>
          <a:xfrm>
            <a:off x="611188" y="5805190"/>
            <a:ext cx="237648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ИП</a:t>
            </a:r>
          </a:p>
        </p:txBody>
      </p:sp>
      <p:sp>
        <p:nvSpPr>
          <p:cNvPr id="23" name="Скругленный прямоугольник 22"/>
          <p:cNvSpPr/>
          <p:nvPr/>
        </p:nvSpPr>
        <p:spPr>
          <a:xfrm>
            <a:off x="3059113" y="5805190"/>
            <a:ext cx="259238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24" name="Скругленный прямоугольник 23"/>
          <p:cNvSpPr/>
          <p:nvPr/>
        </p:nvSpPr>
        <p:spPr>
          <a:xfrm>
            <a:off x="5724525" y="5805190"/>
            <a:ext cx="28082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26" name="Скругленный прямоугольник 25"/>
          <p:cNvSpPr/>
          <p:nvPr/>
        </p:nvSpPr>
        <p:spPr>
          <a:xfrm>
            <a:off x="611188" y="6165552"/>
            <a:ext cx="2376487"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10000-20000 рублей</a:t>
            </a:r>
          </a:p>
        </p:txBody>
      </p:sp>
      <p:sp>
        <p:nvSpPr>
          <p:cNvPr id="27" name="Скругленный прямоугольник 26"/>
          <p:cNvSpPr/>
          <p:nvPr/>
        </p:nvSpPr>
        <p:spPr>
          <a:xfrm>
            <a:off x="3059113" y="6165552"/>
            <a:ext cx="2592387"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20000-30000 рублей</a:t>
            </a:r>
          </a:p>
        </p:txBody>
      </p:sp>
      <p:sp>
        <p:nvSpPr>
          <p:cNvPr id="28" name="Скругленный прямоугольник 27"/>
          <p:cNvSpPr/>
          <p:nvPr/>
        </p:nvSpPr>
        <p:spPr>
          <a:xfrm>
            <a:off x="5724525" y="6165552"/>
            <a:ext cx="2808288"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150000-250000 рублей</a:t>
            </a:r>
          </a:p>
        </p:txBody>
      </p:sp>
    </p:spTree>
    <p:extLst>
      <p:ext uri="{BB962C8B-B14F-4D97-AF65-F5344CB8AC3E}">
        <p14:creationId xmlns:p14="http://schemas.microsoft.com/office/powerpoint/2010/main" val="2231024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2"/>
          <p:cNvSpPr>
            <a:spLocks noGrp="1"/>
          </p:cNvSpPr>
          <p:nvPr>
            <p:ph type="title"/>
          </p:nvPr>
        </p:nvSpPr>
        <p:spPr>
          <a:xfrm>
            <a:off x="1699419" y="501876"/>
            <a:ext cx="6034087" cy="771525"/>
          </a:xfrm>
        </p:spPr>
        <p:txBody>
          <a:bodyPr>
            <a:normAutofit fontScale="90000"/>
          </a:bodyPr>
          <a:lstStyle/>
          <a:p>
            <a:pPr>
              <a:lnSpc>
                <a:spcPts val="1800"/>
              </a:lnSpc>
            </a:pPr>
            <a:r>
              <a:rPr lang="ru-RU" altLang="ru-RU" sz="2000" b="1" dirty="0" smtClean="0"/>
              <a:t>Статья 14.1. Осуществление предпринимательской деятельности без государственной регистрации или без специального разрешения (лицензии)</a:t>
            </a:r>
            <a:endParaRPr lang="ru-RU" altLang="ru-RU" b="1" dirty="0" smtClean="0"/>
          </a:p>
        </p:txBody>
      </p:sp>
      <p:sp>
        <p:nvSpPr>
          <p:cNvPr id="18435" name="Объект 3"/>
          <p:cNvSpPr>
            <a:spLocks noGrp="1"/>
          </p:cNvSpPr>
          <p:nvPr>
            <p:ph idx="1"/>
          </p:nvPr>
        </p:nvSpPr>
        <p:spPr>
          <a:xfrm>
            <a:off x="847725" y="1417638"/>
            <a:ext cx="7747000" cy="4891087"/>
          </a:xfrm>
        </p:spPr>
        <p:txBody>
          <a:bodyPr/>
          <a:lstStyle/>
          <a:p>
            <a:pPr marL="0" indent="0" algn="just">
              <a:lnSpc>
                <a:spcPts val="1800"/>
              </a:lnSpc>
              <a:spcBef>
                <a:spcPct val="0"/>
              </a:spcBef>
            </a:pPr>
            <a:r>
              <a:rPr lang="ru-RU" altLang="ru-RU" sz="1800" dirty="0" smtClean="0"/>
              <a:t>2. Осуществление предпринимательской деятельности без специального разрешения (лицензии), если такое разрешение (такая лицензия) обязательно (обязательна), - влечет наложение административного штрафа </a:t>
            </a:r>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lgn="just">
              <a:lnSpc>
                <a:spcPts val="1800"/>
              </a:lnSpc>
              <a:spcBef>
                <a:spcPct val="0"/>
              </a:spcBef>
            </a:pPr>
            <a:r>
              <a:rPr lang="ru-RU" altLang="ru-RU" sz="1800" dirty="0" smtClean="0"/>
              <a:t>3. Осуществление предпринимательской деятельности с нарушением требований и условий, предусмотренных специальным разрешением (лицензией), - влечет предупреждение или наложение административного штрафа </a:t>
            </a:r>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lgn="just">
              <a:lnSpc>
                <a:spcPts val="1800"/>
              </a:lnSpc>
              <a:spcBef>
                <a:spcPct val="0"/>
              </a:spcBef>
            </a:pPr>
            <a:r>
              <a:rPr lang="ru-RU" altLang="ru-RU" sz="1800" dirty="0" smtClean="0"/>
              <a:t>4. Осуществление предпринимательской деятельности с грубым нарушением требований и условий, предусмотренных специальным разрешением (лицензией), - влечет наложение административного штрафа </a:t>
            </a:r>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lnSpc>
                <a:spcPts val="1800"/>
              </a:lnSpc>
              <a:spcBef>
                <a:spcPct val="0"/>
              </a:spcBef>
            </a:pPr>
            <a:endParaRPr lang="ru-RU" altLang="ru-RU" sz="1800" dirty="0" smtClean="0"/>
          </a:p>
          <a:p>
            <a:pPr marL="0" indent="0">
              <a:buFont typeface="Wingdings" panose="05000000000000000000" pitchFamily="2" charset="2"/>
              <a:buNone/>
            </a:pPr>
            <a:endParaRPr lang="ru-RU" altLang="ru-RU" sz="1800" dirty="0" smtClean="0"/>
          </a:p>
        </p:txBody>
      </p:sp>
      <p:sp>
        <p:nvSpPr>
          <p:cNvPr id="5" name="Скругленный прямоугольник 4"/>
          <p:cNvSpPr/>
          <p:nvPr/>
        </p:nvSpPr>
        <p:spPr>
          <a:xfrm>
            <a:off x="847725" y="2244725"/>
            <a:ext cx="3743325" cy="320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Должностные лица</a:t>
            </a:r>
          </a:p>
        </p:txBody>
      </p:sp>
      <p:sp>
        <p:nvSpPr>
          <p:cNvPr id="6" name="Скругленный прямоугольник 5"/>
          <p:cNvSpPr/>
          <p:nvPr/>
        </p:nvSpPr>
        <p:spPr>
          <a:xfrm>
            <a:off x="4716463" y="2244725"/>
            <a:ext cx="3600450" cy="320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Юридические лица</a:t>
            </a:r>
          </a:p>
        </p:txBody>
      </p:sp>
      <p:sp>
        <p:nvSpPr>
          <p:cNvPr id="7" name="Скругленный прямоугольник 6"/>
          <p:cNvSpPr/>
          <p:nvPr/>
        </p:nvSpPr>
        <p:spPr>
          <a:xfrm>
            <a:off x="847725" y="2632075"/>
            <a:ext cx="3743325" cy="282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4000-5000 рублей</a:t>
            </a:r>
          </a:p>
        </p:txBody>
      </p:sp>
      <p:sp>
        <p:nvSpPr>
          <p:cNvPr id="8" name="Скругленный прямоугольник 7"/>
          <p:cNvSpPr/>
          <p:nvPr/>
        </p:nvSpPr>
        <p:spPr>
          <a:xfrm>
            <a:off x="4716463" y="2632075"/>
            <a:ext cx="3600450" cy="282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40000-50000 рублей</a:t>
            </a:r>
          </a:p>
        </p:txBody>
      </p:sp>
      <p:sp>
        <p:nvSpPr>
          <p:cNvPr id="9" name="Скругленный прямоугольник 8"/>
          <p:cNvSpPr/>
          <p:nvPr/>
        </p:nvSpPr>
        <p:spPr>
          <a:xfrm>
            <a:off x="827088" y="4005263"/>
            <a:ext cx="3744912"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Должностные лица</a:t>
            </a:r>
          </a:p>
        </p:txBody>
      </p:sp>
      <p:sp>
        <p:nvSpPr>
          <p:cNvPr id="10" name="Скругленный прямоугольник 9"/>
          <p:cNvSpPr/>
          <p:nvPr/>
        </p:nvSpPr>
        <p:spPr>
          <a:xfrm>
            <a:off x="4699000" y="4005263"/>
            <a:ext cx="3529013"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Юридические лица</a:t>
            </a:r>
          </a:p>
        </p:txBody>
      </p:sp>
      <p:sp>
        <p:nvSpPr>
          <p:cNvPr id="11" name="Скругленный прямоугольник 10"/>
          <p:cNvSpPr/>
          <p:nvPr/>
        </p:nvSpPr>
        <p:spPr>
          <a:xfrm>
            <a:off x="827088" y="4351338"/>
            <a:ext cx="3744912" cy="301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3000-4000 рублей</a:t>
            </a:r>
          </a:p>
        </p:txBody>
      </p:sp>
      <p:sp>
        <p:nvSpPr>
          <p:cNvPr id="12" name="Скругленный прямоугольник 11"/>
          <p:cNvSpPr/>
          <p:nvPr/>
        </p:nvSpPr>
        <p:spPr>
          <a:xfrm>
            <a:off x="4686300" y="4351338"/>
            <a:ext cx="3529013" cy="301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30000-40000 рублей</a:t>
            </a:r>
          </a:p>
        </p:txBody>
      </p:sp>
      <p:sp>
        <p:nvSpPr>
          <p:cNvPr id="13" name="Скругленный прямоугольник 12"/>
          <p:cNvSpPr/>
          <p:nvPr/>
        </p:nvSpPr>
        <p:spPr>
          <a:xfrm>
            <a:off x="827088" y="5416451"/>
            <a:ext cx="2449512" cy="215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ИП</a:t>
            </a:r>
          </a:p>
        </p:txBody>
      </p:sp>
      <p:sp>
        <p:nvSpPr>
          <p:cNvPr id="14" name="Скругленный прямоугольник 13"/>
          <p:cNvSpPr/>
          <p:nvPr/>
        </p:nvSpPr>
        <p:spPr>
          <a:xfrm>
            <a:off x="3419475" y="5416451"/>
            <a:ext cx="2160588" cy="215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Должностные лица</a:t>
            </a:r>
          </a:p>
        </p:txBody>
      </p:sp>
      <p:sp>
        <p:nvSpPr>
          <p:cNvPr id="15" name="Скругленный прямоугольник 14"/>
          <p:cNvSpPr/>
          <p:nvPr/>
        </p:nvSpPr>
        <p:spPr>
          <a:xfrm>
            <a:off x="5697538" y="5416451"/>
            <a:ext cx="2519362" cy="215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Юридические лица</a:t>
            </a:r>
          </a:p>
        </p:txBody>
      </p:sp>
      <p:sp>
        <p:nvSpPr>
          <p:cNvPr id="16" name="Скругленный прямоугольник 15"/>
          <p:cNvSpPr/>
          <p:nvPr/>
        </p:nvSpPr>
        <p:spPr>
          <a:xfrm>
            <a:off x="827088" y="5733951"/>
            <a:ext cx="2449512"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4000-8000 рублей</a:t>
            </a:r>
          </a:p>
        </p:txBody>
      </p:sp>
      <p:sp>
        <p:nvSpPr>
          <p:cNvPr id="17" name="Скругленный прямоугольник 16"/>
          <p:cNvSpPr/>
          <p:nvPr/>
        </p:nvSpPr>
        <p:spPr>
          <a:xfrm>
            <a:off x="3419475" y="5733951"/>
            <a:ext cx="2160588"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5000-10000 рублей</a:t>
            </a:r>
          </a:p>
        </p:txBody>
      </p:sp>
      <p:sp>
        <p:nvSpPr>
          <p:cNvPr id="18" name="Скругленный прямоугольник 17"/>
          <p:cNvSpPr/>
          <p:nvPr/>
        </p:nvSpPr>
        <p:spPr>
          <a:xfrm>
            <a:off x="5697538" y="5733951"/>
            <a:ext cx="251777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100000-200000 рублей</a:t>
            </a:r>
          </a:p>
        </p:txBody>
      </p:sp>
    </p:spTree>
    <p:extLst>
      <p:ext uri="{BB962C8B-B14F-4D97-AF65-F5344CB8AC3E}">
        <p14:creationId xmlns:p14="http://schemas.microsoft.com/office/powerpoint/2010/main" val="1497719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2"/>
          <p:cNvSpPr>
            <a:spLocks noGrp="1"/>
          </p:cNvSpPr>
          <p:nvPr>
            <p:ph idx="1"/>
          </p:nvPr>
        </p:nvSpPr>
        <p:spPr>
          <a:xfrm>
            <a:off x="457200" y="1989138"/>
            <a:ext cx="8229600" cy="4137025"/>
          </a:xfrm>
        </p:spPr>
        <p:txBody>
          <a:bodyPr/>
          <a:lstStyle/>
          <a:p>
            <a:pPr algn="just" eaLnBrk="1" hangingPunct="1"/>
            <a:r>
              <a:rPr lang="ru-RU" altLang="ru-RU" sz="1600" b="1" smtClean="0">
                <a:cs typeface="Times New Roman" panose="02020603050405020304" pitchFamily="18" charset="0"/>
              </a:rPr>
              <a:t>Нарушение установленного порядка проведения обязательного медицинского освидетельствования водителей транспортных средств (кандидатов в водители транспортных средств) либо обязательных предварительных, периодических, предрейсовых или послерейсовых медицинских осмотров - </a:t>
            </a:r>
            <a:r>
              <a:rPr lang="en-US" altLang="ru-RU" sz="1600" b="1" smtClean="0">
                <a:latin typeface="Times New Roman" panose="02020603050405020304" pitchFamily="18" charset="0"/>
                <a:cs typeface="Times New Roman" panose="02020603050405020304" pitchFamily="18" charset="0"/>
              </a:rPr>
              <a:t>       </a:t>
            </a:r>
            <a:r>
              <a:rPr lang="ru-RU" altLang="ru-RU" sz="1600" b="1" smtClean="0">
                <a:cs typeface="Times New Roman" panose="02020603050405020304" pitchFamily="18" charset="0"/>
              </a:rPr>
              <a:t>влечет наложение административного штрафа </a:t>
            </a:r>
          </a:p>
          <a:p>
            <a:pPr eaLnBrk="1" hangingPunct="1">
              <a:buFont typeface="Arial" panose="020B0604020202020204" pitchFamily="34" charset="0"/>
              <a:buNone/>
            </a:pPr>
            <a:endParaRPr lang="en-US" altLang="ru-RU" sz="1600" b="1"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ru-RU" sz="1600" b="1" smtClean="0">
                <a:latin typeface="Times New Roman" panose="02020603050405020304" pitchFamily="18" charset="0"/>
                <a:cs typeface="Times New Roman" panose="02020603050405020304" pitchFamily="18" charset="0"/>
              </a:rPr>
              <a:t>      </a:t>
            </a:r>
            <a:endParaRPr lang="ru-RU" altLang="ru-RU" sz="1600" b="1" smtClean="0">
              <a:cs typeface="Times New Roman" panose="02020603050405020304" pitchFamily="18" charset="0"/>
            </a:endParaRP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endParaRPr lang="ru-RU" altLang="ru-RU" sz="1600" b="1" smtClean="0">
              <a:cs typeface="Times New Roman" panose="02020603050405020304" pitchFamily="18" charset="0"/>
            </a:endParaRPr>
          </a:p>
          <a:p>
            <a:pPr eaLnBrk="1" hangingPunct="1"/>
            <a:endParaRPr lang="ru-RU" altLang="ru-RU" sz="1600" b="1" smtClean="0">
              <a:cs typeface="Times New Roman" panose="02020603050405020304" pitchFamily="18" charset="0"/>
            </a:endParaRPr>
          </a:p>
          <a:p>
            <a:pPr algn="just" eaLnBrk="1" hangingPunct="1"/>
            <a:r>
              <a:rPr lang="ru-RU" altLang="ru-RU" sz="1600" b="1" smtClean="0">
                <a:cs typeface="Times New Roman" panose="02020603050405020304" pitchFamily="18" charset="0"/>
              </a:rPr>
              <a:t>Примечание. За административные правонарушения, предусмотренные настоящей статьей, лица, осуществляющие предпринимательскую деятельность без образования юридического лица, несут административную ответственность как юридические лица.</a:t>
            </a:r>
          </a:p>
          <a:p>
            <a:pPr eaLnBrk="1" hangingPunct="1"/>
            <a:endParaRPr lang="ru-RU" altLang="ru-RU" smtClean="0"/>
          </a:p>
        </p:txBody>
      </p:sp>
      <p:sp>
        <p:nvSpPr>
          <p:cNvPr id="19459" name="Заголовок 1"/>
          <p:cNvSpPr>
            <a:spLocks noGrp="1"/>
          </p:cNvSpPr>
          <p:nvPr>
            <p:ph type="title"/>
          </p:nvPr>
        </p:nvSpPr>
        <p:spPr>
          <a:xfrm>
            <a:off x="1110456" y="347663"/>
            <a:ext cx="6923087" cy="1425575"/>
          </a:xfrm>
        </p:spPr>
        <p:txBody>
          <a:bodyPr/>
          <a:lstStyle/>
          <a:p>
            <a:pPr eaLnBrk="1" hangingPunct="1">
              <a:lnSpc>
                <a:spcPts val="2000"/>
              </a:lnSpc>
            </a:pPr>
            <a:r>
              <a:rPr lang="ru-RU" altLang="ru-RU" sz="1800" b="1" smtClean="0">
                <a:cs typeface="Times New Roman" panose="02020603050405020304" pitchFamily="18" charset="0"/>
              </a:rPr>
              <a:t>Статья 11.32. Нарушение установленного порядка проведения обязательного медицинского освидетельствования водителей транспортных средств (кандидатов в водители транспортных средств) либо обязательных предварительных, периодических, предрейсовых или послерейсовых медицинских осмотров</a:t>
            </a:r>
            <a:endParaRPr lang="ru-RU" altLang="ru-RU" sz="1800" smtClean="0">
              <a:cs typeface="Times New Roman" panose="02020603050405020304" pitchFamily="18" charset="0"/>
            </a:endParaRPr>
          </a:p>
        </p:txBody>
      </p:sp>
      <p:sp>
        <p:nvSpPr>
          <p:cNvPr id="5" name="Скругленный прямоугольник 4"/>
          <p:cNvSpPr/>
          <p:nvPr/>
        </p:nvSpPr>
        <p:spPr>
          <a:xfrm>
            <a:off x="827088" y="3284538"/>
            <a:ext cx="2520950" cy="3603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Граждане</a:t>
            </a:r>
          </a:p>
        </p:txBody>
      </p:sp>
      <p:sp>
        <p:nvSpPr>
          <p:cNvPr id="6" name="Скругленный прямоугольник 5"/>
          <p:cNvSpPr/>
          <p:nvPr/>
        </p:nvSpPr>
        <p:spPr>
          <a:xfrm>
            <a:off x="3492500" y="3284538"/>
            <a:ext cx="2447925" cy="3603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7" name="Скругленный прямоугольник 6"/>
          <p:cNvSpPr/>
          <p:nvPr/>
        </p:nvSpPr>
        <p:spPr>
          <a:xfrm>
            <a:off x="6084888" y="3284538"/>
            <a:ext cx="2374900" cy="3603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8" name="Скругленный прямоугольник 7"/>
          <p:cNvSpPr/>
          <p:nvPr/>
        </p:nvSpPr>
        <p:spPr>
          <a:xfrm>
            <a:off x="827088" y="3860800"/>
            <a:ext cx="2520950"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sz="1600" dirty="0">
                <a:solidFill>
                  <a:prstClr val="white"/>
                </a:solidFill>
                <a:cs typeface="Times New Roman" pitchFamily="18" charset="0"/>
              </a:rPr>
              <a:t>от одной тысячи до полутора тысяч рублей</a:t>
            </a:r>
            <a:endParaRPr lang="ru-RU" sz="1600" dirty="0">
              <a:solidFill>
                <a:prstClr val="white"/>
              </a:solidFill>
            </a:endParaRPr>
          </a:p>
        </p:txBody>
      </p:sp>
      <p:sp>
        <p:nvSpPr>
          <p:cNvPr id="9" name="Скругленный прямоугольник 8"/>
          <p:cNvSpPr/>
          <p:nvPr/>
        </p:nvSpPr>
        <p:spPr>
          <a:xfrm>
            <a:off x="3492500" y="3860800"/>
            <a:ext cx="2447925"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sz="1600" dirty="0">
                <a:solidFill>
                  <a:prstClr val="white"/>
                </a:solidFill>
                <a:cs typeface="Times New Roman" pitchFamily="18" charset="0"/>
              </a:rPr>
              <a:t>от двух тысяч до трех тысяч рублей</a:t>
            </a:r>
            <a:endParaRPr lang="ru-RU" sz="1600" dirty="0">
              <a:solidFill>
                <a:prstClr val="white"/>
              </a:solidFill>
            </a:endParaRPr>
          </a:p>
        </p:txBody>
      </p:sp>
      <p:sp>
        <p:nvSpPr>
          <p:cNvPr id="10" name="Скругленный прямоугольник 9"/>
          <p:cNvSpPr/>
          <p:nvPr/>
        </p:nvSpPr>
        <p:spPr>
          <a:xfrm>
            <a:off x="6084888" y="3860800"/>
            <a:ext cx="2447925"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sz="1600" dirty="0">
                <a:solidFill>
                  <a:prstClr val="white"/>
                </a:solidFill>
                <a:cs typeface="Times New Roman" pitchFamily="18" charset="0"/>
              </a:rPr>
              <a:t>от тридцати тысяч до пятидесяти тысяч рублей</a:t>
            </a:r>
            <a:endParaRPr lang="ru-RU" sz="1600" dirty="0">
              <a:solidFill>
                <a:prstClr val="white"/>
              </a:solidFill>
            </a:endParaRPr>
          </a:p>
        </p:txBody>
      </p:sp>
    </p:spTree>
    <p:extLst>
      <p:ext uri="{BB962C8B-B14F-4D97-AF65-F5344CB8AC3E}">
        <p14:creationId xmlns:p14="http://schemas.microsoft.com/office/powerpoint/2010/main" val="2486216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73238"/>
            <a:ext cx="8229600" cy="4352925"/>
          </a:xfrm>
        </p:spPr>
        <p:txBody>
          <a:bodyPr rtlCol="0">
            <a:normAutofit fontScale="32500" lnSpcReduction="20000"/>
          </a:bodyPr>
          <a:lstStyle/>
          <a:p>
            <a:pPr marL="365760" indent="-365760" algn="just" eaLnBrk="1" fontAlgn="auto" hangingPunct="1">
              <a:spcAft>
                <a:spcPts val="0"/>
              </a:spcAft>
              <a:buFont typeface="Arial" pitchFamily="34" charset="0"/>
              <a:buChar char="•"/>
              <a:defRPr/>
            </a:pPr>
            <a:r>
              <a:rPr lang="ru-RU" sz="4900" b="1" dirty="0" smtClean="0">
                <a:solidFill>
                  <a:schemeClr val="tx1">
                    <a:lumMod val="85000"/>
                    <a:lumOff val="15000"/>
                  </a:schemeClr>
                </a:solidFill>
                <a:cs typeface="Times New Roman" pitchFamily="18" charset="0"/>
              </a:rPr>
              <a:t>1. Невыполнение медицинской организацией обязанности об информировании граждан о возможности получения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pPr marL="365760" indent="-365760" algn="just" eaLnBrk="1" fontAlgn="auto" hangingPunct="1">
              <a:spcAft>
                <a:spcPts val="0"/>
              </a:spcAft>
              <a:buFont typeface="Arial" pitchFamily="34" charset="0"/>
              <a:buChar char="•"/>
              <a:defRPr/>
            </a:pPr>
            <a:endParaRPr lang="ru-RU" sz="49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49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49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None/>
              <a:defRPr/>
            </a:pPr>
            <a:r>
              <a:rPr lang="ru-RU" sz="4900" b="1" dirty="0" smtClean="0">
                <a:solidFill>
                  <a:schemeClr val="tx1">
                    <a:lumMod val="85000"/>
                    <a:lumOff val="15000"/>
                  </a:schemeClr>
                </a:solidFill>
                <a:cs typeface="Times New Roman" pitchFamily="18" charset="0"/>
              </a:rPr>
              <a:t>    </a:t>
            </a:r>
          </a:p>
          <a:p>
            <a:pPr marL="365760" indent="-365760" algn="just" eaLnBrk="1" fontAlgn="auto" hangingPunct="1">
              <a:spcAft>
                <a:spcPts val="0"/>
              </a:spcAft>
              <a:buFont typeface="Arial" pitchFamily="34" charset="0"/>
              <a:buChar char="•"/>
              <a:defRPr/>
            </a:pPr>
            <a:r>
              <a:rPr lang="ru-RU" sz="4900" b="1" dirty="0" smtClean="0">
                <a:solidFill>
                  <a:schemeClr val="tx1">
                    <a:lumMod val="85000"/>
                    <a:lumOff val="15000"/>
                  </a:schemeClr>
                </a:solidFill>
                <a:cs typeface="Times New Roman" pitchFamily="18" charset="0"/>
              </a:rPr>
              <a:t>2. Невыполнение медицинской организацией, участвующей в реализации программы государственных гарантий бесплатного оказания гражданам медицинской помощи, обязанности о предоставлении пациентам информации о порядке, об объеме и условиях оказания медицинской помощи в соответствии с программой государственных гарантий бесплатного оказания гражданам медицинской помощи -влечет наложение административного штрафа </a:t>
            </a:r>
          </a:p>
          <a:p>
            <a:pPr marL="365760" indent="-365760" algn="just" eaLnBrk="1" fontAlgn="auto" hangingPunct="1">
              <a:spcAft>
                <a:spcPts val="0"/>
              </a:spcAft>
              <a:buFont typeface="Arial" pitchFamily="34" charset="0"/>
              <a:buChar char="•"/>
              <a:defRPr/>
            </a:pPr>
            <a:endParaRPr lang="ru-RU" sz="49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40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40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40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4000" b="1"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pitchFamily="34" charset="0"/>
              <a:buChar char="•"/>
              <a:defRPr/>
            </a:pPr>
            <a:endParaRPr lang="ru-RU" dirty="0" smtClean="0">
              <a:solidFill>
                <a:schemeClr val="tx1">
                  <a:lumMod val="85000"/>
                  <a:lumOff val="15000"/>
                </a:schemeClr>
              </a:solidFill>
            </a:endParaRPr>
          </a:p>
        </p:txBody>
      </p:sp>
      <p:sp>
        <p:nvSpPr>
          <p:cNvPr id="22530" name="Заголовок 1"/>
          <p:cNvSpPr>
            <a:spLocks noGrp="1"/>
          </p:cNvSpPr>
          <p:nvPr>
            <p:ph type="title"/>
          </p:nvPr>
        </p:nvSpPr>
        <p:spPr>
          <a:xfrm>
            <a:off x="1182687" y="263839"/>
            <a:ext cx="6778625" cy="1425575"/>
          </a:xfrm>
        </p:spPr>
        <p:txBody>
          <a:bodyPr rtlCol="0">
            <a:normAutofit fontScale="90000"/>
          </a:bodyPr>
          <a:lstStyle/>
          <a:p>
            <a:pPr eaLnBrk="1" fontAlgn="auto" hangingPunct="1">
              <a:lnSpc>
                <a:spcPts val="1800"/>
              </a:lnSpc>
              <a:spcAft>
                <a:spcPts val="0"/>
              </a:spcAft>
              <a:defRPr/>
            </a:pPr>
            <a:r>
              <a:rPr lang="ru-RU" altLang="ru-RU" sz="2000" b="1" dirty="0" smtClean="0">
                <a:cs typeface="Times New Roman" pitchFamily="18" charset="0"/>
              </a:rPr>
              <a:t>Статья 6.30. Невыполнение обязанностей об информировании граждан о получении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endParaRPr lang="ru-RU" altLang="ru-RU" sz="2000" dirty="0" smtClean="0">
              <a:cs typeface="Times New Roman" pitchFamily="18" charset="0"/>
            </a:endParaRPr>
          </a:p>
        </p:txBody>
      </p:sp>
      <p:sp>
        <p:nvSpPr>
          <p:cNvPr id="5" name="Скругленный прямоугольник 4"/>
          <p:cNvSpPr/>
          <p:nvPr/>
        </p:nvSpPr>
        <p:spPr>
          <a:xfrm>
            <a:off x="900113" y="2924175"/>
            <a:ext cx="367188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6" name="Скругленный прямоугольник 5"/>
          <p:cNvSpPr/>
          <p:nvPr/>
        </p:nvSpPr>
        <p:spPr>
          <a:xfrm>
            <a:off x="4716463" y="2924175"/>
            <a:ext cx="388778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7" name="Скругленный прямоугольник 6"/>
          <p:cNvSpPr/>
          <p:nvPr/>
        </p:nvSpPr>
        <p:spPr>
          <a:xfrm>
            <a:off x="900113" y="3284538"/>
            <a:ext cx="3671887"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пяти тысяч до семи тысяч рублей</a:t>
            </a:r>
            <a:endParaRPr lang="ru-RU" sz="1600" dirty="0">
              <a:solidFill>
                <a:prstClr val="white"/>
              </a:solidFill>
            </a:endParaRPr>
          </a:p>
        </p:txBody>
      </p:sp>
      <p:sp>
        <p:nvSpPr>
          <p:cNvPr id="8" name="Скругленный прямоугольник 7"/>
          <p:cNvSpPr/>
          <p:nvPr/>
        </p:nvSpPr>
        <p:spPr>
          <a:xfrm>
            <a:off x="4716463" y="3284538"/>
            <a:ext cx="39592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десяти тысяч до двадцати тысяч рублей</a:t>
            </a:r>
            <a:endParaRPr lang="ru-RU" sz="1600" dirty="0">
              <a:solidFill>
                <a:prstClr val="white"/>
              </a:solidFill>
            </a:endParaRPr>
          </a:p>
        </p:txBody>
      </p:sp>
      <p:sp>
        <p:nvSpPr>
          <p:cNvPr id="9" name="Скругленный прямоугольник 8"/>
          <p:cNvSpPr/>
          <p:nvPr/>
        </p:nvSpPr>
        <p:spPr>
          <a:xfrm>
            <a:off x="900113" y="5157788"/>
            <a:ext cx="3600450"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10" name="Скругленный прямоугольник 9"/>
          <p:cNvSpPr/>
          <p:nvPr/>
        </p:nvSpPr>
        <p:spPr>
          <a:xfrm>
            <a:off x="4787900" y="5157788"/>
            <a:ext cx="3744913"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11" name="Скругленный прямоугольник 10"/>
          <p:cNvSpPr/>
          <p:nvPr/>
        </p:nvSpPr>
        <p:spPr>
          <a:xfrm>
            <a:off x="900113" y="5589588"/>
            <a:ext cx="3600450"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десяти тысяч до пятнадцати тысяч рублей</a:t>
            </a:r>
            <a:endParaRPr lang="ru-RU" sz="1600" dirty="0">
              <a:solidFill>
                <a:prstClr val="white"/>
              </a:solidFill>
            </a:endParaRPr>
          </a:p>
        </p:txBody>
      </p:sp>
      <p:sp>
        <p:nvSpPr>
          <p:cNvPr id="12" name="Скругленный прямоугольник 11"/>
          <p:cNvSpPr/>
          <p:nvPr/>
        </p:nvSpPr>
        <p:spPr>
          <a:xfrm>
            <a:off x="4787900" y="5589588"/>
            <a:ext cx="3744913"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двадцати тысяч до тридцати тысяч рублей</a:t>
            </a:r>
            <a:endParaRPr lang="ru-RU" sz="1600" dirty="0">
              <a:solidFill>
                <a:prstClr val="white"/>
              </a:solidFill>
            </a:endParaRPr>
          </a:p>
        </p:txBody>
      </p:sp>
    </p:spTree>
    <p:extLst>
      <p:ext uri="{BB962C8B-B14F-4D97-AF65-F5344CB8AC3E}">
        <p14:creationId xmlns:p14="http://schemas.microsoft.com/office/powerpoint/2010/main" val="1241824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6942138"/>
          </a:xfrm>
        </p:spPr>
        <p:txBody>
          <a:bodyPr rtlCol="0">
            <a:normAutofit/>
          </a:bodyPr>
          <a:lstStyle/>
          <a:p>
            <a:pPr marL="0" indent="0" algn="just" eaLnBrk="1" fontAlgn="auto" hangingPunct="1">
              <a:lnSpc>
                <a:spcPts val="1900"/>
              </a:lnSpc>
              <a:spcBef>
                <a:spcPts val="0"/>
              </a:spcBef>
              <a:spcAft>
                <a:spcPts val="0"/>
              </a:spcAft>
              <a:buFont typeface="Arial" pitchFamily="34" charset="0"/>
              <a:buChar char="•"/>
              <a:defRPr/>
            </a:pPr>
            <a:r>
              <a:rPr lang="ru-RU" sz="1600" b="1" dirty="0" smtClean="0">
                <a:solidFill>
                  <a:schemeClr val="tx1">
                    <a:lumMod val="85000"/>
                    <a:lumOff val="15000"/>
                  </a:schemeClr>
                </a:solidFill>
                <a:cs typeface="Times New Roman" pitchFamily="18" charset="0"/>
              </a:rPr>
              <a:t>1. Нарушение требований законодательства в сфере охраны здоровья о получении информированного добровольного согласия, - влечет наложение административного штрафа </a:t>
            </a:r>
          </a:p>
          <a:p>
            <a:pPr marL="365760" indent="-365760" algn="just" eaLnBrk="1" fontAlgn="auto" hangingPunct="1">
              <a:spcAft>
                <a:spcPts val="0"/>
              </a:spcAft>
              <a:buFont typeface="Arial" pitchFamily="34" charset="0"/>
              <a:buNone/>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None/>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1600" b="1" dirty="0" smtClean="0">
              <a:solidFill>
                <a:schemeClr val="tx1">
                  <a:lumMod val="85000"/>
                  <a:lumOff val="15000"/>
                </a:schemeClr>
              </a:solidFill>
              <a:cs typeface="Times New Roman" pitchFamily="18" charset="0"/>
            </a:endParaRPr>
          </a:p>
          <a:p>
            <a:pPr marL="0" indent="0" algn="just" eaLnBrk="1" fontAlgn="auto" hangingPunct="1">
              <a:lnSpc>
                <a:spcPts val="1900"/>
              </a:lnSpc>
              <a:spcBef>
                <a:spcPts val="0"/>
              </a:spcBef>
              <a:spcAft>
                <a:spcPts val="0"/>
              </a:spcAft>
              <a:buFont typeface="Arial" pitchFamily="34" charset="0"/>
              <a:buChar char="•"/>
              <a:defRPr/>
            </a:pPr>
            <a:r>
              <a:rPr lang="ru-RU" sz="1600" b="1" dirty="0" smtClean="0">
                <a:solidFill>
                  <a:schemeClr val="tx1">
                    <a:lumMod val="85000"/>
                    <a:lumOff val="15000"/>
                  </a:schemeClr>
                </a:solidFill>
                <a:cs typeface="Times New Roman" pitchFamily="18" charset="0"/>
              </a:rPr>
              <a:t>2. Нарушение сроков (в том числе при наличии медицинских и социальных показаний, а также учитывая сроки с момента обращения женщины в медицинскую организацию для искусственного прерывания беременности), установленных законодательством в сфере охраны здоровья для проведения искусственного прерывания беременности, -  влечет наложение административного штрафа </a:t>
            </a:r>
          </a:p>
          <a:p>
            <a:pPr marL="365760" indent="-365760" algn="just" eaLnBrk="1" fontAlgn="auto" hangingPunct="1">
              <a:spcAft>
                <a:spcPts val="0"/>
              </a:spcAft>
              <a:buFont typeface="Arial" pitchFamily="34" charset="0"/>
              <a:buNone/>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endParaRPr lang="ru-RU" sz="1600" b="1" dirty="0" smtClean="0">
              <a:solidFill>
                <a:schemeClr val="tx1">
                  <a:lumMod val="85000"/>
                  <a:lumOff val="15000"/>
                </a:schemeClr>
              </a:solidFill>
              <a:cs typeface="Times New Roman" pitchFamily="18" charset="0"/>
            </a:endParaRPr>
          </a:p>
          <a:p>
            <a:pPr marL="365760" indent="-365760" algn="just" eaLnBrk="1" fontAlgn="auto" hangingPunct="1">
              <a:spcAft>
                <a:spcPts val="0"/>
              </a:spcAft>
              <a:buFont typeface="Arial" pitchFamily="34" charset="0"/>
              <a:buChar char="•"/>
              <a:defRPr/>
            </a:pPr>
            <a:r>
              <a:rPr lang="ru-RU" sz="1600" b="1" dirty="0" smtClean="0">
                <a:solidFill>
                  <a:schemeClr val="tx1">
                    <a:lumMod val="85000"/>
                    <a:lumOff val="15000"/>
                  </a:schemeClr>
                </a:solidFill>
                <a:cs typeface="Times New Roman" pitchFamily="18" charset="0"/>
              </a:rPr>
              <a:t>Примечание. В целях настоящей статьи под гражданами понимаются медицинские работники, не являющиеся должностными лицами.</a:t>
            </a:r>
          </a:p>
          <a:p>
            <a:pPr marL="365760" indent="-365760" algn="just" eaLnBrk="1" fontAlgn="auto" hangingPunct="1">
              <a:spcAft>
                <a:spcPts val="0"/>
              </a:spcAft>
              <a:buFont typeface="Arial" pitchFamily="34" charset="0"/>
              <a:buChar char="•"/>
              <a:defRPr/>
            </a:pPr>
            <a:endParaRPr lang="ru-RU" sz="1600" b="1" dirty="0" smtClean="0">
              <a:solidFill>
                <a:schemeClr val="tx1">
                  <a:lumMod val="85000"/>
                  <a:lumOff val="15000"/>
                </a:schemeClr>
              </a:solidFill>
              <a:cs typeface="Times New Roman" pitchFamily="18" charset="0"/>
            </a:endParaRPr>
          </a:p>
        </p:txBody>
      </p:sp>
      <p:sp>
        <p:nvSpPr>
          <p:cNvPr id="21507" name="Заголовок 1"/>
          <p:cNvSpPr>
            <a:spLocks noGrp="1"/>
          </p:cNvSpPr>
          <p:nvPr>
            <p:ph type="title"/>
          </p:nvPr>
        </p:nvSpPr>
        <p:spPr>
          <a:xfrm>
            <a:off x="1506537" y="419101"/>
            <a:ext cx="6491287" cy="993775"/>
          </a:xfrm>
        </p:spPr>
        <p:txBody>
          <a:bodyPr/>
          <a:lstStyle/>
          <a:p>
            <a:pPr eaLnBrk="1" hangingPunct="1">
              <a:lnSpc>
                <a:spcPts val="2000"/>
              </a:lnSpc>
            </a:pPr>
            <a:r>
              <a:rPr lang="ru-RU" altLang="ru-RU" sz="1800" b="1" smtClean="0">
                <a:cs typeface="Times New Roman" panose="02020603050405020304" pitchFamily="18" charset="0"/>
              </a:rPr>
              <a:t>Статья 6.32. Нарушение требований законодательства в сфере охраны здоровья при проведении искусственного прерывания беременности</a:t>
            </a:r>
            <a:endParaRPr lang="ru-RU" altLang="ru-RU" sz="1800" smtClean="0">
              <a:cs typeface="Times New Roman" panose="02020603050405020304" pitchFamily="18" charset="0"/>
            </a:endParaRPr>
          </a:p>
        </p:txBody>
      </p:sp>
      <p:sp>
        <p:nvSpPr>
          <p:cNvPr id="5" name="Скругленный прямоугольник 4"/>
          <p:cNvSpPr/>
          <p:nvPr/>
        </p:nvSpPr>
        <p:spPr>
          <a:xfrm>
            <a:off x="755650" y="2420938"/>
            <a:ext cx="2592388"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Граждане</a:t>
            </a:r>
          </a:p>
        </p:txBody>
      </p:sp>
      <p:sp>
        <p:nvSpPr>
          <p:cNvPr id="6" name="Скругленный прямоугольник 5"/>
          <p:cNvSpPr/>
          <p:nvPr/>
        </p:nvSpPr>
        <p:spPr>
          <a:xfrm>
            <a:off x="3563938" y="2420938"/>
            <a:ext cx="24479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7" name="Скругленный прямоугольник 6"/>
          <p:cNvSpPr/>
          <p:nvPr/>
        </p:nvSpPr>
        <p:spPr>
          <a:xfrm>
            <a:off x="6156325" y="2420938"/>
            <a:ext cx="24479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8" name="Скругленный прямоугольник 7"/>
          <p:cNvSpPr/>
          <p:nvPr/>
        </p:nvSpPr>
        <p:spPr>
          <a:xfrm>
            <a:off x="755650" y="2852738"/>
            <a:ext cx="2592388"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одной тысячи до трех тысяч рублей</a:t>
            </a:r>
            <a:endParaRPr lang="ru-RU" sz="1600" dirty="0">
              <a:solidFill>
                <a:prstClr val="white"/>
              </a:solidFill>
            </a:endParaRPr>
          </a:p>
        </p:txBody>
      </p:sp>
      <p:sp>
        <p:nvSpPr>
          <p:cNvPr id="9" name="Скругленный прямоугольник 8"/>
          <p:cNvSpPr/>
          <p:nvPr/>
        </p:nvSpPr>
        <p:spPr>
          <a:xfrm>
            <a:off x="3563938" y="2852738"/>
            <a:ext cx="244792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пяти тысяч до десяти тысяч рублей</a:t>
            </a:r>
            <a:endParaRPr lang="ru-RU" sz="1600" dirty="0">
              <a:solidFill>
                <a:prstClr val="white"/>
              </a:solidFill>
            </a:endParaRPr>
          </a:p>
        </p:txBody>
      </p:sp>
      <p:sp>
        <p:nvSpPr>
          <p:cNvPr id="10" name="Скругленный прямоугольник 9"/>
          <p:cNvSpPr/>
          <p:nvPr/>
        </p:nvSpPr>
        <p:spPr>
          <a:xfrm>
            <a:off x="6156325" y="2852738"/>
            <a:ext cx="244792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сорока тысяч до ста тысяч рублей</a:t>
            </a:r>
            <a:endParaRPr lang="ru-RU" sz="1600" dirty="0">
              <a:solidFill>
                <a:prstClr val="white"/>
              </a:solidFill>
            </a:endParaRPr>
          </a:p>
        </p:txBody>
      </p:sp>
      <p:sp>
        <p:nvSpPr>
          <p:cNvPr id="11" name="Скругленный прямоугольник 10"/>
          <p:cNvSpPr/>
          <p:nvPr/>
        </p:nvSpPr>
        <p:spPr>
          <a:xfrm>
            <a:off x="755650" y="4797425"/>
            <a:ext cx="2592388" cy="287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Граждане</a:t>
            </a:r>
          </a:p>
        </p:txBody>
      </p:sp>
      <p:sp>
        <p:nvSpPr>
          <p:cNvPr id="12" name="Скругленный прямоугольник 11"/>
          <p:cNvSpPr/>
          <p:nvPr/>
        </p:nvSpPr>
        <p:spPr>
          <a:xfrm>
            <a:off x="3563938" y="4797425"/>
            <a:ext cx="2376487" cy="287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13" name="Скругленный прямоугольник 12"/>
          <p:cNvSpPr/>
          <p:nvPr/>
        </p:nvSpPr>
        <p:spPr>
          <a:xfrm>
            <a:off x="6156325" y="4797425"/>
            <a:ext cx="2447925" cy="287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15" name="Скругленный прямоугольник 14"/>
          <p:cNvSpPr/>
          <p:nvPr/>
        </p:nvSpPr>
        <p:spPr>
          <a:xfrm>
            <a:off x="755650" y="5229225"/>
            <a:ext cx="2592388"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четырех тысяч до пяти тысяч рублей</a:t>
            </a:r>
            <a:endParaRPr lang="ru-RU" sz="1600" dirty="0">
              <a:solidFill>
                <a:prstClr val="white"/>
              </a:solidFill>
            </a:endParaRPr>
          </a:p>
        </p:txBody>
      </p:sp>
      <p:sp>
        <p:nvSpPr>
          <p:cNvPr id="16" name="Скругленный прямоугольник 15"/>
          <p:cNvSpPr/>
          <p:nvPr/>
        </p:nvSpPr>
        <p:spPr>
          <a:xfrm>
            <a:off x="3563938" y="5229225"/>
            <a:ext cx="2376487"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десяти тысяч до тридцати тысяч рублей</a:t>
            </a:r>
            <a:endParaRPr lang="ru-RU" sz="1600" dirty="0">
              <a:solidFill>
                <a:prstClr val="white"/>
              </a:solidFill>
            </a:endParaRPr>
          </a:p>
        </p:txBody>
      </p:sp>
      <p:sp>
        <p:nvSpPr>
          <p:cNvPr id="17" name="Скругленный прямоугольник 16"/>
          <p:cNvSpPr/>
          <p:nvPr/>
        </p:nvSpPr>
        <p:spPr>
          <a:xfrm>
            <a:off x="6156325" y="5229225"/>
            <a:ext cx="2447925"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от ста тысяч до ста пятидесяти тысяч рублей</a:t>
            </a:r>
            <a:endParaRPr lang="ru-RU" sz="1600" dirty="0">
              <a:solidFill>
                <a:prstClr val="white"/>
              </a:solidFill>
            </a:endParaRPr>
          </a:p>
        </p:txBody>
      </p:sp>
    </p:spTree>
    <p:extLst>
      <p:ext uri="{BB962C8B-B14F-4D97-AF65-F5344CB8AC3E}">
        <p14:creationId xmlns:p14="http://schemas.microsoft.com/office/powerpoint/2010/main" val="3660216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457200" y="1656556"/>
            <a:ext cx="8229600" cy="4525963"/>
          </a:xfrm>
        </p:spPr>
        <p:txBody>
          <a:bodyPr/>
          <a:lstStyle/>
          <a:p>
            <a:pPr eaLnBrk="1" hangingPunct="1"/>
            <a:r>
              <a:rPr lang="ru-RU" altLang="ru-RU" sz="1700" b="1" dirty="0" smtClean="0">
                <a:cs typeface="Times New Roman" panose="02020603050405020304" pitchFamily="18" charset="0"/>
              </a:rPr>
              <a:t>Нарушение установленных правил в сфере обращения медицинских изделий, если эти действия не содержат признаков уголовно наказуемого деяния, - влечет наложение административного штрафа </a:t>
            </a:r>
          </a:p>
          <a:p>
            <a:pPr eaLnBrk="1" hangingPunct="1"/>
            <a:endParaRPr lang="ru-RU" altLang="ru-RU" sz="1700" b="1" dirty="0" smtClean="0">
              <a:cs typeface="Times New Roman" panose="02020603050405020304" pitchFamily="18" charset="0"/>
            </a:endParaRPr>
          </a:p>
          <a:p>
            <a:pPr eaLnBrk="1" hangingPunct="1"/>
            <a:endParaRPr lang="ru-RU" altLang="ru-RU" sz="1700" b="1" dirty="0" smtClean="0">
              <a:cs typeface="Times New Roman" panose="02020603050405020304" pitchFamily="18" charset="0"/>
            </a:endParaRPr>
          </a:p>
          <a:p>
            <a:pPr eaLnBrk="1" hangingPunct="1"/>
            <a:endParaRPr lang="ru-RU" altLang="ru-RU" sz="1700" b="1" dirty="0" smtClean="0">
              <a:cs typeface="Times New Roman" panose="02020603050405020304" pitchFamily="18" charset="0"/>
            </a:endParaRPr>
          </a:p>
          <a:p>
            <a:pPr eaLnBrk="1" hangingPunct="1"/>
            <a:endParaRPr lang="ru-RU" altLang="ru-RU" sz="1700" b="1" dirty="0" smtClean="0">
              <a:cs typeface="Times New Roman" panose="02020603050405020304" pitchFamily="18" charset="0"/>
            </a:endParaRPr>
          </a:p>
          <a:p>
            <a:pPr eaLnBrk="1" hangingPunct="1"/>
            <a:endParaRPr lang="ru-RU" altLang="ru-RU" sz="1700" b="1" dirty="0" smtClean="0">
              <a:cs typeface="Times New Roman" panose="02020603050405020304" pitchFamily="18" charset="0"/>
            </a:endParaRPr>
          </a:p>
          <a:p>
            <a:pPr eaLnBrk="1" hangingPunct="1"/>
            <a:endParaRPr lang="ru-RU" altLang="ru-RU" sz="1700" b="1" dirty="0" smtClean="0">
              <a:cs typeface="Times New Roman" panose="02020603050405020304" pitchFamily="18" charset="0"/>
            </a:endParaRPr>
          </a:p>
          <a:p>
            <a:pPr eaLnBrk="1" hangingPunct="1"/>
            <a:endParaRPr lang="ru-RU" altLang="ru-RU" sz="1700" b="1" dirty="0" smtClean="0">
              <a:cs typeface="Times New Roman" panose="02020603050405020304" pitchFamily="18" charset="0"/>
            </a:endParaRPr>
          </a:p>
          <a:p>
            <a:pPr eaLnBrk="1" hangingPunct="1"/>
            <a:endParaRPr lang="ru-RU" altLang="ru-RU" dirty="0" smtClean="0"/>
          </a:p>
        </p:txBody>
      </p:sp>
      <p:sp>
        <p:nvSpPr>
          <p:cNvPr id="22531" name="Заголовок 1"/>
          <p:cNvSpPr>
            <a:spLocks noGrp="1"/>
          </p:cNvSpPr>
          <p:nvPr>
            <p:ph type="title"/>
          </p:nvPr>
        </p:nvSpPr>
        <p:spPr>
          <a:xfrm>
            <a:off x="1470818" y="384968"/>
            <a:ext cx="6491287" cy="1143000"/>
          </a:xfrm>
        </p:spPr>
        <p:txBody>
          <a:bodyPr/>
          <a:lstStyle/>
          <a:p>
            <a:pPr eaLnBrk="1" hangingPunct="1"/>
            <a:r>
              <a:rPr lang="ru-RU" altLang="ru-RU" sz="2000" b="1" dirty="0" smtClean="0"/>
              <a:t>Статья 6.28. Нарушение установленных правил в сфере обращения медицинских изделий</a:t>
            </a:r>
            <a:endParaRPr lang="ru-RU" altLang="ru-RU" sz="2000" dirty="0" smtClean="0"/>
          </a:p>
        </p:txBody>
      </p:sp>
      <p:sp>
        <p:nvSpPr>
          <p:cNvPr id="5" name="Скругленный прямоугольник 4"/>
          <p:cNvSpPr/>
          <p:nvPr/>
        </p:nvSpPr>
        <p:spPr>
          <a:xfrm>
            <a:off x="833438" y="3373438"/>
            <a:ext cx="2514600"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Граждане</a:t>
            </a:r>
          </a:p>
        </p:txBody>
      </p:sp>
      <p:sp>
        <p:nvSpPr>
          <p:cNvPr id="6" name="Скругленный прямоугольник 5"/>
          <p:cNvSpPr/>
          <p:nvPr/>
        </p:nvSpPr>
        <p:spPr>
          <a:xfrm>
            <a:off x="3492500" y="3373438"/>
            <a:ext cx="24479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7" name="Скругленный прямоугольник 6"/>
          <p:cNvSpPr/>
          <p:nvPr/>
        </p:nvSpPr>
        <p:spPr>
          <a:xfrm>
            <a:off x="6084888" y="3359150"/>
            <a:ext cx="24733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8" name="Скругленный прямоугольник 7"/>
          <p:cNvSpPr/>
          <p:nvPr/>
        </p:nvSpPr>
        <p:spPr>
          <a:xfrm>
            <a:off x="833438" y="3932238"/>
            <a:ext cx="2514600" cy="865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prstClr val="white"/>
                </a:solidFill>
                <a:cs typeface="Times New Roman" pitchFamily="18" charset="0"/>
              </a:rPr>
              <a:t>от двух тысяч до четырех тысяч рублей</a:t>
            </a:r>
            <a:endParaRPr lang="ru-RU" dirty="0">
              <a:solidFill>
                <a:prstClr val="white"/>
              </a:solidFill>
            </a:endParaRPr>
          </a:p>
        </p:txBody>
      </p:sp>
      <p:sp>
        <p:nvSpPr>
          <p:cNvPr id="9" name="Скругленный прямоугольник 8"/>
          <p:cNvSpPr/>
          <p:nvPr/>
        </p:nvSpPr>
        <p:spPr>
          <a:xfrm>
            <a:off x="3492500" y="3932238"/>
            <a:ext cx="2447925" cy="865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prstClr val="white"/>
                </a:solidFill>
                <a:cs typeface="Times New Roman" pitchFamily="18" charset="0"/>
              </a:rPr>
              <a:t>от пяти тысяч до десяти тысяч рублей; </a:t>
            </a:r>
            <a:endParaRPr lang="ru-RU" dirty="0">
              <a:solidFill>
                <a:prstClr val="white"/>
              </a:solidFill>
            </a:endParaRPr>
          </a:p>
        </p:txBody>
      </p:sp>
      <p:sp>
        <p:nvSpPr>
          <p:cNvPr id="10" name="Скругленный прямоугольник 9"/>
          <p:cNvSpPr/>
          <p:nvPr/>
        </p:nvSpPr>
        <p:spPr>
          <a:xfrm>
            <a:off x="6084888" y="3919538"/>
            <a:ext cx="2473325" cy="865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prstClr val="white"/>
                </a:solidFill>
                <a:cs typeface="Times New Roman" pitchFamily="18" charset="0"/>
              </a:rPr>
              <a:t>от тридцати тысяч до пятидесяти тысяч рублей</a:t>
            </a:r>
            <a:endParaRPr lang="ru-RU" dirty="0">
              <a:solidFill>
                <a:prstClr val="white"/>
              </a:solidFill>
            </a:endParaRPr>
          </a:p>
        </p:txBody>
      </p:sp>
    </p:spTree>
    <p:extLst>
      <p:ext uri="{BB962C8B-B14F-4D97-AF65-F5344CB8AC3E}">
        <p14:creationId xmlns:p14="http://schemas.microsoft.com/office/powerpoint/2010/main" val="4040848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434306" y="419101"/>
            <a:ext cx="6635750" cy="993775"/>
          </a:xfrm>
        </p:spPr>
        <p:txBody>
          <a:bodyPr rtlCol="0">
            <a:normAutofit fontScale="90000"/>
          </a:bodyPr>
          <a:lstStyle/>
          <a:p>
            <a:pPr eaLnBrk="1" fontAlgn="auto" hangingPunct="1">
              <a:lnSpc>
                <a:spcPts val="1800"/>
              </a:lnSpc>
              <a:spcAft>
                <a:spcPts val="0"/>
              </a:spcAft>
              <a:defRPr/>
            </a:pPr>
            <a:r>
              <a:rPr lang="ru-RU" sz="2000" b="1" dirty="0" smtClean="0">
                <a:cs typeface="Times New Roman" pitchFamily="18" charset="0"/>
              </a:rPr>
              <a:t>Статья 14.43. Нарушение изготовителем, исполнителем (лицом, выполняющим функции иностранного изготовителя), продавцом требований технических регламентов</a:t>
            </a:r>
            <a:endParaRPr lang="ru-RU" sz="2000" dirty="0" smtClean="0">
              <a:cs typeface="Times New Roman" pitchFamily="18" charset="0"/>
            </a:endParaRPr>
          </a:p>
        </p:txBody>
      </p:sp>
      <p:sp>
        <p:nvSpPr>
          <p:cNvPr id="3" name="Содержимое 2"/>
          <p:cNvSpPr>
            <a:spLocks noGrp="1"/>
          </p:cNvSpPr>
          <p:nvPr>
            <p:ph idx="4294967295"/>
          </p:nvPr>
        </p:nvSpPr>
        <p:spPr>
          <a:xfrm>
            <a:off x="755650" y="1700213"/>
            <a:ext cx="7993063" cy="2880915"/>
          </a:xfrm>
        </p:spPr>
        <p:txBody>
          <a:bodyPr rtlCol="0">
            <a:normAutofit fontScale="25000" lnSpcReduction="20000"/>
          </a:bodyPr>
          <a:lstStyle/>
          <a:p>
            <a:pPr marL="365760" indent="-365760" eaLnBrk="1" fontAlgn="auto" hangingPunct="1">
              <a:spcAft>
                <a:spcPts val="0"/>
              </a:spcAft>
              <a:buFont typeface="Arial" charset="0"/>
              <a:buNone/>
              <a:defRPr/>
            </a:pPr>
            <a:r>
              <a:rPr lang="ru-RU" sz="6400" dirty="0" smtClean="0">
                <a:solidFill>
                  <a:schemeClr val="tx1">
                    <a:lumMod val="85000"/>
                    <a:lumOff val="15000"/>
                  </a:schemeClr>
                </a:solidFill>
                <a:cs typeface="Times New Roman" pitchFamily="18" charset="0"/>
              </a:rPr>
              <a:t>  1. Нарушение обязательных требований к продукции и связанным с требованиями к продукции процессам </a:t>
            </a:r>
            <a:r>
              <a:rPr lang="ru-RU" sz="6400" u="sng" dirty="0" smtClean="0">
                <a:solidFill>
                  <a:schemeClr val="tx1">
                    <a:lumMod val="85000"/>
                    <a:lumOff val="15000"/>
                  </a:schemeClr>
                </a:solidFill>
                <a:cs typeface="Times New Roman" pitchFamily="18" charset="0"/>
              </a:rPr>
              <a:t>хранения</a:t>
            </a:r>
            <a:r>
              <a:rPr lang="ru-RU" sz="6400" dirty="0" smtClean="0">
                <a:solidFill>
                  <a:schemeClr val="tx1">
                    <a:lumMod val="85000"/>
                    <a:lumOff val="15000"/>
                  </a:schemeClr>
                </a:solidFill>
                <a:cs typeface="Times New Roman" pitchFamily="18" charset="0"/>
              </a:rPr>
              <a:t>, перевозки, </a:t>
            </a:r>
            <a:r>
              <a:rPr lang="ru-RU" sz="6400" u="sng" dirty="0" smtClean="0">
                <a:solidFill>
                  <a:schemeClr val="tx1">
                    <a:lumMod val="85000"/>
                    <a:lumOff val="15000"/>
                  </a:schemeClr>
                </a:solidFill>
                <a:cs typeface="Times New Roman" pitchFamily="18" charset="0"/>
              </a:rPr>
              <a:t>реализации и утилизации </a:t>
            </a:r>
            <a:r>
              <a:rPr lang="ru-RU" sz="6400" dirty="0" smtClean="0">
                <a:solidFill>
                  <a:schemeClr val="tx1">
                    <a:lumMod val="85000"/>
                    <a:lumOff val="15000"/>
                  </a:schemeClr>
                </a:solidFill>
                <a:cs typeface="Times New Roman" pitchFamily="18" charset="0"/>
              </a:rPr>
              <a:t>-</a:t>
            </a:r>
            <a:r>
              <a:rPr lang="en-US" sz="6400" dirty="0" smtClean="0">
                <a:solidFill>
                  <a:schemeClr val="tx1">
                    <a:lumMod val="85000"/>
                    <a:lumOff val="15000"/>
                  </a:schemeClr>
                </a:solidFill>
                <a:latin typeface="Times New Roman" pitchFamily="18" charset="0"/>
                <a:cs typeface="Times New Roman" pitchFamily="18" charset="0"/>
              </a:rPr>
              <a:t> </a:t>
            </a:r>
            <a:r>
              <a:rPr lang="ru-RU" sz="6400" dirty="0" smtClean="0">
                <a:solidFill>
                  <a:schemeClr val="tx1">
                    <a:lumMod val="85000"/>
                    <a:lumOff val="15000"/>
                  </a:schemeClr>
                </a:solidFill>
                <a:cs typeface="Times New Roman" pitchFamily="18" charset="0"/>
              </a:rPr>
              <a:t>влечет наложение административного штрафа </a:t>
            </a:r>
            <a:endParaRPr lang="en-US" sz="6400" dirty="0" smtClean="0">
              <a:solidFill>
                <a:schemeClr val="tx1">
                  <a:lumMod val="85000"/>
                  <a:lumOff val="15000"/>
                </a:schemeClr>
              </a:solidFill>
              <a:latin typeface="Times New Roman" pitchFamily="18" charset="0"/>
              <a:cs typeface="Times New Roman" pitchFamily="18" charset="0"/>
            </a:endParaRPr>
          </a:p>
          <a:p>
            <a:pPr marL="365760" indent="-365760" eaLnBrk="1" fontAlgn="auto" hangingPunct="1">
              <a:spcAft>
                <a:spcPts val="0"/>
              </a:spcAft>
              <a:buFont typeface="Arial" pitchFamily="34" charset="0"/>
              <a:buChar char="•"/>
              <a:defRPr/>
            </a:pPr>
            <a:endParaRPr lang="en-US" dirty="0" smtClean="0">
              <a:solidFill>
                <a:schemeClr val="tx1">
                  <a:lumMod val="85000"/>
                  <a:lumOff val="15000"/>
                </a:schemeClr>
              </a:solidFill>
            </a:endParaRPr>
          </a:p>
          <a:p>
            <a:pPr marL="365760" indent="-365760" eaLnBrk="1" fontAlgn="auto" hangingPunct="1">
              <a:spcAft>
                <a:spcPts val="0"/>
              </a:spcAft>
              <a:buFont typeface="Arial" pitchFamily="34" charset="0"/>
              <a:buChar char="•"/>
              <a:defRPr/>
            </a:pPr>
            <a:endParaRPr lang="en-US" dirty="0" smtClean="0">
              <a:solidFill>
                <a:schemeClr val="tx1">
                  <a:lumMod val="85000"/>
                  <a:lumOff val="15000"/>
                </a:schemeClr>
              </a:solidFill>
            </a:endParaRPr>
          </a:p>
          <a:p>
            <a:pPr marL="365760" indent="-365760" eaLnBrk="1" fontAlgn="auto" hangingPunct="1">
              <a:spcAft>
                <a:spcPts val="0"/>
              </a:spcAft>
              <a:buFont typeface="Arial" pitchFamily="34" charset="0"/>
              <a:buChar char="•"/>
              <a:defRPr/>
            </a:pPr>
            <a:endParaRPr lang="ru-RU" dirty="0" smtClean="0">
              <a:solidFill>
                <a:schemeClr val="tx1">
                  <a:lumMod val="85000"/>
                  <a:lumOff val="15000"/>
                </a:schemeClr>
              </a:solidFill>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en-US"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en-US"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365760" indent="-365760" eaLnBrk="1" fontAlgn="auto" hangingPunct="1">
              <a:spcAft>
                <a:spcPts val="0"/>
              </a:spcAft>
              <a:buFont typeface="Arial" charset="0"/>
              <a:buNone/>
              <a:defRPr/>
            </a:pPr>
            <a:endParaRPr lang="ru-RU" altLang="ru-RU" dirty="0" smtClean="0">
              <a:solidFill>
                <a:schemeClr val="tx1">
                  <a:lumMod val="85000"/>
                  <a:lumOff val="15000"/>
                </a:schemeClr>
              </a:solidFill>
              <a:cs typeface="Times New Roman" pitchFamily="18" charset="0"/>
            </a:endParaRPr>
          </a:p>
          <a:p>
            <a:pPr marL="176213" indent="-176213" algn="just" eaLnBrk="1" fontAlgn="auto" hangingPunct="1">
              <a:spcAft>
                <a:spcPts val="0"/>
              </a:spcAft>
              <a:buFont typeface="Arial" charset="0"/>
              <a:buNone/>
              <a:defRPr/>
            </a:pPr>
            <a:r>
              <a:rPr lang="ru-RU" altLang="ru-RU" sz="6400" dirty="0" smtClean="0">
                <a:solidFill>
                  <a:schemeClr val="tx1">
                    <a:lumMod val="85000"/>
                    <a:lumOff val="15000"/>
                  </a:schemeClr>
                </a:solidFill>
                <a:cs typeface="Times New Roman" pitchFamily="18" charset="0"/>
              </a:rPr>
              <a:t>2. Действия, предусмотренные </a:t>
            </a:r>
            <a:r>
              <a:rPr lang="ru-RU" altLang="ru-RU" sz="6400" b="1" dirty="0" smtClean="0">
                <a:solidFill>
                  <a:schemeClr val="bg2">
                    <a:lumMod val="10000"/>
                  </a:schemeClr>
                </a:solidFill>
                <a:cs typeface="Times New Roman" pitchFamily="18" charset="0"/>
              </a:rPr>
              <a:t>частью 1</a:t>
            </a:r>
            <a:r>
              <a:rPr lang="ru-RU" altLang="ru-RU" sz="6400" dirty="0" smtClean="0">
                <a:solidFill>
                  <a:schemeClr val="tx1">
                    <a:lumMod val="85000"/>
                    <a:lumOff val="15000"/>
                  </a:schemeClr>
                </a:solidFill>
                <a:cs typeface="Times New Roman" pitchFamily="18" charset="0"/>
              </a:rPr>
              <a:t> настоящей статьи, повлекшие причинение вреда жизни или здоровью граждан, либо создавшие угрозу причинения вреда жизни или здоровью граждан, влекут наложение административного штрафа </a:t>
            </a:r>
          </a:p>
          <a:p>
            <a:pPr marL="365760" indent="-365760" eaLnBrk="1" fontAlgn="auto" hangingPunct="1">
              <a:spcAft>
                <a:spcPts val="0"/>
              </a:spcAft>
              <a:buFont typeface="Arial" charset="0"/>
              <a:buNone/>
              <a:defRPr/>
            </a:pPr>
            <a:endParaRPr lang="en-US" dirty="0" smtClean="0">
              <a:solidFill>
                <a:schemeClr val="tx1">
                  <a:lumMod val="85000"/>
                  <a:lumOff val="15000"/>
                </a:schemeClr>
              </a:solidFill>
            </a:endParaRPr>
          </a:p>
          <a:p>
            <a:pPr marL="365760" indent="-365760" eaLnBrk="1" fontAlgn="auto" hangingPunct="1">
              <a:spcAft>
                <a:spcPts val="0"/>
              </a:spcAft>
              <a:buFont typeface="Arial" pitchFamily="34" charset="0"/>
              <a:buChar char="•"/>
              <a:defRPr/>
            </a:pPr>
            <a:endParaRPr lang="ru-RU" sz="2200" dirty="0" smtClean="0">
              <a:solidFill>
                <a:schemeClr val="tx1">
                  <a:lumMod val="85000"/>
                  <a:lumOff val="15000"/>
                </a:schemeClr>
              </a:solidFill>
              <a:cs typeface="Times New Roman" pitchFamily="18" charset="0"/>
            </a:endParaRPr>
          </a:p>
        </p:txBody>
      </p:sp>
      <p:sp>
        <p:nvSpPr>
          <p:cNvPr id="5" name="Скругленный прямоугольник 4"/>
          <p:cNvSpPr/>
          <p:nvPr/>
        </p:nvSpPr>
        <p:spPr>
          <a:xfrm>
            <a:off x="684213" y="2565400"/>
            <a:ext cx="1655762"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anose="02020603050405020304" pitchFamily="18" charset="0"/>
              </a:rPr>
              <a:t>Граждане</a:t>
            </a:r>
          </a:p>
        </p:txBody>
      </p:sp>
      <p:sp>
        <p:nvSpPr>
          <p:cNvPr id="6" name="Скругленный прямоугольник 5"/>
          <p:cNvSpPr/>
          <p:nvPr/>
        </p:nvSpPr>
        <p:spPr>
          <a:xfrm>
            <a:off x="2555875" y="2565400"/>
            <a:ext cx="1728788"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anose="02020603050405020304" pitchFamily="18" charset="0"/>
              </a:rPr>
              <a:t>Должностные лица</a:t>
            </a:r>
          </a:p>
        </p:txBody>
      </p:sp>
      <p:sp>
        <p:nvSpPr>
          <p:cNvPr id="7" name="Скругленный прямоугольник 6"/>
          <p:cNvSpPr/>
          <p:nvPr/>
        </p:nvSpPr>
        <p:spPr>
          <a:xfrm>
            <a:off x="4500563" y="2565400"/>
            <a:ext cx="15843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rPr>
              <a:t>ИП</a:t>
            </a:r>
          </a:p>
        </p:txBody>
      </p:sp>
      <p:sp>
        <p:nvSpPr>
          <p:cNvPr id="8" name="Скругленный прямоугольник 7"/>
          <p:cNvSpPr/>
          <p:nvPr/>
        </p:nvSpPr>
        <p:spPr>
          <a:xfrm>
            <a:off x="6227763" y="2565400"/>
            <a:ext cx="2160587"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a:t>
            </a:r>
            <a:r>
              <a:rPr lang="ru-RU" sz="1600" dirty="0">
                <a:solidFill>
                  <a:prstClr val="white"/>
                </a:solidFill>
                <a:cs typeface="Times New Roman" panose="02020603050405020304" pitchFamily="18" charset="0"/>
              </a:rPr>
              <a:t>лица</a:t>
            </a:r>
            <a:endParaRPr lang="ru-RU" dirty="0">
              <a:solidFill>
                <a:prstClr val="white"/>
              </a:solidFill>
              <a:cs typeface="Times New Roman" panose="02020603050405020304" pitchFamily="18" charset="0"/>
            </a:endParaRPr>
          </a:p>
        </p:txBody>
      </p:sp>
      <p:sp>
        <p:nvSpPr>
          <p:cNvPr id="9" name="Скругленный прямоугольник 8"/>
          <p:cNvSpPr/>
          <p:nvPr/>
        </p:nvSpPr>
        <p:spPr>
          <a:xfrm>
            <a:off x="755650" y="3141663"/>
            <a:ext cx="158432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rPr>
              <a:t>1-2 тыс. </a:t>
            </a:r>
            <a:r>
              <a:rPr lang="ru-RU" sz="1600" dirty="0">
                <a:solidFill>
                  <a:prstClr val="white"/>
                </a:solidFill>
                <a:cs typeface="Times New Roman" pitchFamily="18" charset="0"/>
              </a:rPr>
              <a:t>рублей</a:t>
            </a:r>
          </a:p>
        </p:txBody>
      </p:sp>
      <p:sp>
        <p:nvSpPr>
          <p:cNvPr id="10" name="Скругленный прямоугольник 9"/>
          <p:cNvSpPr/>
          <p:nvPr/>
        </p:nvSpPr>
        <p:spPr>
          <a:xfrm>
            <a:off x="2555875" y="3141663"/>
            <a:ext cx="1728788"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10-20 тыс. рублей</a:t>
            </a:r>
          </a:p>
        </p:txBody>
      </p:sp>
      <p:sp>
        <p:nvSpPr>
          <p:cNvPr id="11" name="Скругленный прямоугольник 10"/>
          <p:cNvSpPr/>
          <p:nvPr/>
        </p:nvSpPr>
        <p:spPr>
          <a:xfrm>
            <a:off x="4500563" y="3141663"/>
            <a:ext cx="158432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20-30 тыс. рублей</a:t>
            </a:r>
          </a:p>
        </p:txBody>
      </p:sp>
      <p:sp>
        <p:nvSpPr>
          <p:cNvPr id="12" name="Скругленный прямоугольник 11"/>
          <p:cNvSpPr/>
          <p:nvPr/>
        </p:nvSpPr>
        <p:spPr>
          <a:xfrm>
            <a:off x="6227763" y="3141663"/>
            <a:ext cx="2160587"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100-300 тыс. рублей</a:t>
            </a:r>
          </a:p>
        </p:txBody>
      </p:sp>
      <p:sp>
        <p:nvSpPr>
          <p:cNvPr id="13" name="Скругленный прямоугольник 12"/>
          <p:cNvSpPr/>
          <p:nvPr/>
        </p:nvSpPr>
        <p:spPr>
          <a:xfrm>
            <a:off x="755650" y="4581128"/>
            <a:ext cx="13684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anose="02020603050405020304" pitchFamily="18" charset="0"/>
              </a:rPr>
              <a:t>Граждане</a:t>
            </a:r>
          </a:p>
        </p:txBody>
      </p:sp>
      <p:sp>
        <p:nvSpPr>
          <p:cNvPr id="14" name="Скругленный прямоугольник 13"/>
          <p:cNvSpPr/>
          <p:nvPr/>
        </p:nvSpPr>
        <p:spPr>
          <a:xfrm>
            <a:off x="2339975" y="4581128"/>
            <a:ext cx="20161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anose="02020603050405020304" pitchFamily="18" charset="0"/>
              </a:rPr>
              <a:t>Должностные лица</a:t>
            </a:r>
          </a:p>
        </p:txBody>
      </p:sp>
      <p:sp>
        <p:nvSpPr>
          <p:cNvPr id="15" name="Скругленный прямоугольник 14"/>
          <p:cNvSpPr/>
          <p:nvPr/>
        </p:nvSpPr>
        <p:spPr>
          <a:xfrm>
            <a:off x="4500563" y="4581128"/>
            <a:ext cx="15843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rPr>
              <a:t>ИП</a:t>
            </a:r>
          </a:p>
        </p:txBody>
      </p:sp>
      <p:sp>
        <p:nvSpPr>
          <p:cNvPr id="16" name="Скругленный прямоугольник 15"/>
          <p:cNvSpPr/>
          <p:nvPr/>
        </p:nvSpPr>
        <p:spPr>
          <a:xfrm>
            <a:off x="6300788" y="4581128"/>
            <a:ext cx="2087562"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anose="02020603050405020304" pitchFamily="18" charset="0"/>
              </a:rPr>
              <a:t>Юридические лица</a:t>
            </a:r>
          </a:p>
        </p:txBody>
      </p:sp>
      <p:sp>
        <p:nvSpPr>
          <p:cNvPr id="17" name="Скругленный прямоугольник 16"/>
          <p:cNvSpPr/>
          <p:nvPr/>
        </p:nvSpPr>
        <p:spPr>
          <a:xfrm>
            <a:off x="755650" y="5012928"/>
            <a:ext cx="13684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2-4 тыс. рублей</a:t>
            </a:r>
          </a:p>
        </p:txBody>
      </p:sp>
      <p:sp>
        <p:nvSpPr>
          <p:cNvPr id="18" name="Скругленный прямоугольник 17"/>
          <p:cNvSpPr/>
          <p:nvPr/>
        </p:nvSpPr>
        <p:spPr>
          <a:xfrm>
            <a:off x="2339975" y="5012928"/>
            <a:ext cx="20161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20-30 тыс. рублей</a:t>
            </a:r>
          </a:p>
        </p:txBody>
      </p:sp>
      <p:sp>
        <p:nvSpPr>
          <p:cNvPr id="19" name="Скругленный прямоугольник 18"/>
          <p:cNvSpPr/>
          <p:nvPr/>
        </p:nvSpPr>
        <p:spPr>
          <a:xfrm>
            <a:off x="4500563" y="5012928"/>
            <a:ext cx="1584325"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30-40 тыс. рублей</a:t>
            </a:r>
          </a:p>
        </p:txBody>
      </p:sp>
      <p:sp>
        <p:nvSpPr>
          <p:cNvPr id="20" name="Скругленный прямоугольник 19"/>
          <p:cNvSpPr/>
          <p:nvPr/>
        </p:nvSpPr>
        <p:spPr>
          <a:xfrm>
            <a:off x="6300788" y="5012928"/>
            <a:ext cx="2087562"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prstClr val="white"/>
                </a:solidFill>
                <a:cs typeface="Times New Roman" pitchFamily="18" charset="0"/>
              </a:rPr>
              <a:t>300-600 тыс. рублей</a:t>
            </a:r>
          </a:p>
        </p:txBody>
      </p:sp>
    </p:spTree>
    <p:extLst>
      <p:ext uri="{BB962C8B-B14F-4D97-AF65-F5344CB8AC3E}">
        <p14:creationId xmlns:p14="http://schemas.microsoft.com/office/powerpoint/2010/main" val="3740508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p:txBody>
          <a:bodyPr/>
          <a:lstStyle/>
          <a:p>
            <a:pPr eaLnBrk="1" hangingPunct="1"/>
            <a:r>
              <a:rPr lang="ru-RU" altLang="ru-RU" sz="1700" b="1" dirty="0" smtClean="0">
                <a:cs typeface="Times New Roman" panose="02020603050405020304" pitchFamily="18" charset="0"/>
              </a:rPr>
              <a:t>1. Нарушение установленных правил оптовой торговли лекарственными средствами и порядка розничной торговли лекарственными препаратами -влечет наложение административного штрафа </a:t>
            </a:r>
            <a:endParaRPr lang="en-US" altLang="ru-RU" sz="1700" b="1" dirty="0" smtClean="0">
              <a:latin typeface="Times New Roman" panose="02020603050405020304" pitchFamily="18" charset="0"/>
              <a:cs typeface="Times New Roman" panose="02020603050405020304" pitchFamily="18" charset="0"/>
            </a:endParaRPr>
          </a:p>
          <a:p>
            <a:pPr eaLnBrk="1" hangingPunct="1"/>
            <a:endParaRPr lang="en-US" altLang="ru-RU" sz="1700" dirty="0" smtClean="0">
              <a:latin typeface="Times New Roman" panose="02020603050405020304" pitchFamily="18" charset="0"/>
              <a:cs typeface="Times New Roman" panose="02020603050405020304" pitchFamily="18" charset="0"/>
            </a:endParaRPr>
          </a:p>
          <a:p>
            <a:pPr eaLnBrk="1" hangingPunct="1"/>
            <a:endParaRPr lang="en-US" altLang="ru-RU" dirty="0" smtClean="0"/>
          </a:p>
          <a:p>
            <a:pPr eaLnBrk="1" hangingPunct="1"/>
            <a:endParaRPr lang="en-US" altLang="ru-RU" dirty="0" smtClean="0"/>
          </a:p>
          <a:p>
            <a:pPr eaLnBrk="1" hangingPunct="1">
              <a:buFont typeface="Arial" panose="020B0604020202020204" pitchFamily="34" charset="0"/>
              <a:buNone/>
            </a:pPr>
            <a:endParaRPr lang="ru-RU" altLang="ru-RU" dirty="0" smtClean="0"/>
          </a:p>
        </p:txBody>
      </p:sp>
      <p:sp>
        <p:nvSpPr>
          <p:cNvPr id="24579" name="Заголовок 1"/>
          <p:cNvSpPr>
            <a:spLocks noGrp="1"/>
          </p:cNvSpPr>
          <p:nvPr>
            <p:ph type="title"/>
          </p:nvPr>
        </p:nvSpPr>
        <p:spPr>
          <a:xfrm>
            <a:off x="1506537" y="459089"/>
            <a:ext cx="6130925" cy="922337"/>
          </a:xfrm>
        </p:spPr>
        <p:txBody>
          <a:bodyPr/>
          <a:lstStyle/>
          <a:p>
            <a:pPr eaLnBrk="1" hangingPunct="1"/>
            <a:r>
              <a:rPr lang="ru-RU" altLang="ru-RU" sz="2000" b="1" dirty="0" smtClean="0">
                <a:cs typeface="Times New Roman" panose="02020603050405020304" pitchFamily="18" charset="0"/>
              </a:rPr>
              <a:t>Статья 14.4.2. Нарушение законодательства об обращении лекарственных средств</a:t>
            </a:r>
            <a:endParaRPr lang="ru-RU" altLang="ru-RU" sz="2000" dirty="0" smtClean="0">
              <a:cs typeface="Times New Roman" panose="02020603050405020304" pitchFamily="18" charset="0"/>
            </a:endParaRPr>
          </a:p>
        </p:txBody>
      </p:sp>
      <p:sp>
        <p:nvSpPr>
          <p:cNvPr id="5" name="Скругленный прямоугольник 4"/>
          <p:cNvSpPr/>
          <p:nvPr/>
        </p:nvSpPr>
        <p:spPr>
          <a:xfrm>
            <a:off x="539750" y="3573463"/>
            <a:ext cx="2592388"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Граждане</a:t>
            </a:r>
          </a:p>
        </p:txBody>
      </p:sp>
      <p:sp>
        <p:nvSpPr>
          <p:cNvPr id="6" name="Скругленный прямоугольник 5"/>
          <p:cNvSpPr/>
          <p:nvPr/>
        </p:nvSpPr>
        <p:spPr>
          <a:xfrm>
            <a:off x="3276600" y="3573463"/>
            <a:ext cx="2519363"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7" name="Скругленный прямоугольник 6"/>
          <p:cNvSpPr/>
          <p:nvPr/>
        </p:nvSpPr>
        <p:spPr>
          <a:xfrm>
            <a:off x="5867400" y="3573463"/>
            <a:ext cx="2520950"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8" name="Скругленный прямоугольник 7"/>
          <p:cNvSpPr/>
          <p:nvPr/>
        </p:nvSpPr>
        <p:spPr>
          <a:xfrm>
            <a:off x="539750" y="4076700"/>
            <a:ext cx="2592388" cy="792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itchFamily="18" charset="0"/>
              </a:rPr>
              <a:t>от полутора тысяч до трех тысяч рублей</a:t>
            </a:r>
          </a:p>
        </p:txBody>
      </p:sp>
      <p:sp>
        <p:nvSpPr>
          <p:cNvPr id="9" name="Скругленный прямоугольник 8"/>
          <p:cNvSpPr/>
          <p:nvPr/>
        </p:nvSpPr>
        <p:spPr>
          <a:xfrm>
            <a:off x="3276600" y="4076700"/>
            <a:ext cx="2519363" cy="792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itchFamily="18" charset="0"/>
              </a:rPr>
              <a:t>от пяти тысяч до десяти тысяч рублей</a:t>
            </a:r>
          </a:p>
        </p:txBody>
      </p:sp>
      <p:sp>
        <p:nvSpPr>
          <p:cNvPr id="10" name="Скругленный прямоугольник 9"/>
          <p:cNvSpPr/>
          <p:nvPr/>
        </p:nvSpPr>
        <p:spPr>
          <a:xfrm>
            <a:off x="5867400" y="4076700"/>
            <a:ext cx="2592388" cy="792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itchFamily="18" charset="0"/>
              </a:rPr>
              <a:t>от двадцати тысяч до тридцати тысяч рублей</a:t>
            </a:r>
          </a:p>
        </p:txBody>
      </p:sp>
    </p:spTree>
    <p:extLst>
      <p:ext uri="{BB962C8B-B14F-4D97-AF65-F5344CB8AC3E}">
        <p14:creationId xmlns:p14="http://schemas.microsoft.com/office/powerpoint/2010/main" val="4185479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Содержимое 2"/>
          <p:cNvSpPr>
            <a:spLocks noGrp="1"/>
          </p:cNvSpPr>
          <p:nvPr>
            <p:ph idx="1"/>
          </p:nvPr>
        </p:nvSpPr>
        <p:spPr/>
        <p:txBody>
          <a:bodyPr/>
          <a:lstStyle/>
          <a:p>
            <a:pPr algn="just" eaLnBrk="1" hangingPunct="1"/>
            <a:r>
              <a:rPr lang="ru-RU" altLang="ru-RU" sz="1600" b="1" smtClean="0">
                <a:cs typeface="Times New Roman" panose="02020603050405020304" pitchFamily="18" charset="0"/>
              </a:rPr>
              <a:t>5. Невыполнение законных требований должностного лица федерального органа исполнительной власти, осуществляющего функции по контролю и надзору в сфере здравоохранения, его территориального органа, а равно воспрепятствование осуществлению этим должностным лицом служебных обязанностей -</a:t>
            </a:r>
          </a:p>
          <a:p>
            <a:pPr algn="just" eaLnBrk="1" hangingPunct="1">
              <a:buFont typeface="Arial" panose="020B0604020202020204" pitchFamily="34" charset="0"/>
              <a:buNone/>
            </a:pPr>
            <a:r>
              <a:rPr lang="ru-RU" altLang="ru-RU" sz="1600" b="1" smtClean="0">
                <a:cs typeface="Times New Roman" panose="02020603050405020304" pitchFamily="18" charset="0"/>
              </a:rPr>
              <a:t>       влечет наложение административного штрафа </a:t>
            </a: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buFont typeface="Arial" panose="020B0604020202020204" pitchFamily="34" charset="0"/>
              <a:buNone/>
            </a:pPr>
            <a:endParaRPr lang="ru-RU" altLang="ru-RU" sz="1600" b="1" smtClean="0">
              <a:cs typeface="Times New Roman" panose="02020603050405020304" pitchFamily="18" charset="0"/>
            </a:endParaRPr>
          </a:p>
          <a:p>
            <a:pPr eaLnBrk="1" hangingPunct="1"/>
            <a:endParaRPr lang="ru-RU" altLang="ru-RU" smtClean="0"/>
          </a:p>
        </p:txBody>
      </p:sp>
      <p:sp>
        <p:nvSpPr>
          <p:cNvPr id="32770" name="Заголовок 1"/>
          <p:cNvSpPr>
            <a:spLocks noGrp="1"/>
          </p:cNvSpPr>
          <p:nvPr>
            <p:ph type="title"/>
          </p:nvPr>
        </p:nvSpPr>
        <p:spPr>
          <a:xfrm>
            <a:off x="1182687" y="276225"/>
            <a:ext cx="6778625" cy="1143000"/>
          </a:xfrm>
        </p:spPr>
        <p:txBody>
          <a:bodyPr rtlCol="0">
            <a:normAutofit fontScale="90000"/>
          </a:bodyPr>
          <a:lstStyle/>
          <a:p>
            <a:pPr eaLnBrk="1" fontAlgn="auto" hangingPunct="1">
              <a:spcAft>
                <a:spcPts val="0"/>
              </a:spcAft>
              <a:defRPr/>
            </a:pPr>
            <a:r>
              <a:rPr lang="ru-RU" altLang="ru-RU" sz="2000" b="1" dirty="0" smtClean="0">
                <a:cs typeface="Times New Roman" pitchFamily="18" charset="0"/>
              </a:rPr>
              <a:t>Статья 19.4. Неповиновение законному распоряжению должностного лица органа, осуществляющего государственный надзор (контроль), муниципальный контроль</a:t>
            </a:r>
            <a:endParaRPr lang="ru-RU" altLang="ru-RU" sz="2000" dirty="0" smtClean="0">
              <a:cs typeface="Times New Roman" pitchFamily="18" charset="0"/>
            </a:endParaRPr>
          </a:p>
        </p:txBody>
      </p:sp>
      <p:sp>
        <p:nvSpPr>
          <p:cNvPr id="5" name="Скругленный прямоугольник 4"/>
          <p:cNvSpPr/>
          <p:nvPr/>
        </p:nvSpPr>
        <p:spPr>
          <a:xfrm>
            <a:off x="900113" y="4005263"/>
            <a:ext cx="3455987"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6" name="Скругленный прямоугольник 5"/>
          <p:cNvSpPr/>
          <p:nvPr/>
        </p:nvSpPr>
        <p:spPr>
          <a:xfrm>
            <a:off x="4787900" y="4005263"/>
            <a:ext cx="3384550" cy="43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7" name="Скругленный прямоугольник 6"/>
          <p:cNvSpPr/>
          <p:nvPr/>
        </p:nvSpPr>
        <p:spPr>
          <a:xfrm>
            <a:off x="900113" y="4797425"/>
            <a:ext cx="3455987"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b="1" dirty="0">
                <a:cs typeface="Times New Roman" pitchFamily="18" charset="0"/>
              </a:rPr>
              <a:t>от пяти тысяч до десяти тысяч рублей</a:t>
            </a:r>
            <a:endParaRPr lang="ru-RU" dirty="0"/>
          </a:p>
        </p:txBody>
      </p:sp>
      <p:sp>
        <p:nvSpPr>
          <p:cNvPr id="8" name="Скругленный прямоугольник 7"/>
          <p:cNvSpPr/>
          <p:nvPr/>
        </p:nvSpPr>
        <p:spPr>
          <a:xfrm>
            <a:off x="4787900" y="4797425"/>
            <a:ext cx="3384550"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b="1" dirty="0">
                <a:cs typeface="Times New Roman" pitchFamily="18" charset="0"/>
              </a:rPr>
              <a:t>от двадцати тысяч до тридцати тысяч рублей</a:t>
            </a:r>
            <a:endParaRPr lang="ru-RU" dirty="0"/>
          </a:p>
        </p:txBody>
      </p:sp>
    </p:spTree>
    <p:extLst>
      <p:ext uri="{BB962C8B-B14F-4D97-AF65-F5344CB8AC3E}">
        <p14:creationId xmlns:p14="http://schemas.microsoft.com/office/powerpoint/2010/main" val="387610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867817" y="493402"/>
            <a:ext cx="7285037" cy="944562"/>
          </a:xfrm>
        </p:spPr>
        <p:txBody>
          <a:bodyPr/>
          <a:lstStyle/>
          <a:p>
            <a:r>
              <a:rPr lang="ru-RU" altLang="ru-RU" sz="2400" b="1" dirty="0" smtClean="0">
                <a:solidFill>
                  <a:srgbClr val="C00000"/>
                </a:solidFill>
              </a:rPr>
              <a:t>Совершенствование контрольно-надзорной деятельности Росздравнадзора</a:t>
            </a:r>
            <a:endParaRPr lang="ru-RU" altLang="ru-RU" sz="2400" b="1" dirty="0" smtClean="0">
              <a:solidFill>
                <a:srgbClr val="FFFF00"/>
              </a:solidFill>
            </a:endParaRPr>
          </a:p>
        </p:txBody>
      </p:sp>
      <p:sp>
        <p:nvSpPr>
          <p:cNvPr id="7" name="Прямоугольник 6"/>
          <p:cNvSpPr/>
          <p:nvPr/>
        </p:nvSpPr>
        <p:spPr>
          <a:xfrm>
            <a:off x="328699" y="1445182"/>
            <a:ext cx="8363272" cy="4622804"/>
          </a:xfrm>
          <a:prstGeom prst="rect">
            <a:avLst/>
          </a:prstGeom>
        </p:spPr>
        <p:txBody>
          <a:bodyPr wrap="square">
            <a:spAutoFit/>
          </a:bodyPr>
          <a:lstStyle/>
          <a:p>
            <a:pPr indent="450215" algn="just">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В рамках профилактики предупреждения нарушений, установленных федеральными законами и иными нормативными правовыми актами Российской Федерации, приказом Росздравнадзора от 07.10.2016 № 10702 «О порядке составления перечня правовых актов и их отдельных частей (положений), содержащих обязательные требования, соблюдение которых оценивается при проведении мероприятий по контролю в рамках отдельного вида государственного контроля (надзора)» утвержден состав рабочей группы Росздравнадзора по разработке перечня правовых актов и их отдельных частей (положений), содержащих обязательные требования, соблюдение которых оценивается при проведении мероприятий по контролю в рамках отдельного вида государственного контроля (надзора).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600" dirty="0" smtClean="0">
                <a:latin typeface="Times New Roman" panose="02020603050405020304" pitchFamily="18" charset="0"/>
                <a:ea typeface="Calibri" panose="020F0502020204030204" pitchFamily="34" charset="0"/>
                <a:cs typeface="Times New Roman" panose="02020603050405020304" pitchFamily="18" charset="0"/>
              </a:rPr>
              <a:t>- утверждены </a:t>
            </a:r>
            <a:r>
              <a:rPr lang="ru-RU" sz="1600" dirty="0">
                <a:latin typeface="Times New Roman" panose="02020603050405020304" pitchFamily="18" charset="0"/>
                <a:ea typeface="Calibri" panose="020F0502020204030204" pitchFamily="34" charset="0"/>
                <a:cs typeface="Times New Roman" panose="02020603050405020304" pitchFamily="18" charset="0"/>
              </a:rPr>
              <a:t>Методические рекомендации по составлению перечня правовых актов и их отдельных частей (положений), содержащих обязательные требования, соблюдение которых оценивается при проведении мероприятий по контролю в рамках отдельного вида государственного контроля (надзора).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600" dirty="0" smtClean="0">
                <a:latin typeface="Times New Roman" panose="02020603050405020304" pitchFamily="18" charset="0"/>
                <a:ea typeface="Calibri" panose="020F0502020204030204" pitchFamily="34" charset="0"/>
                <a:cs typeface="Times New Roman" panose="02020603050405020304" pitchFamily="18" charset="0"/>
              </a:rPr>
              <a:t>- утвержден </a:t>
            </a:r>
            <a:r>
              <a:rPr lang="ru-RU" sz="1600" dirty="0">
                <a:latin typeface="Times New Roman" panose="02020603050405020304" pitchFamily="18" charset="0"/>
                <a:ea typeface="Calibri" panose="020F0502020204030204" pitchFamily="34" charset="0"/>
                <a:cs typeface="Times New Roman" panose="02020603050405020304" pitchFamily="18" charset="0"/>
              </a:rPr>
              <a:t>Перечень правовых актов и их отдельных частей (положений), содержащих обязательные требования, соблюдение которых оценивается при проведении мероприятий по контролю в рамках отдельного вида государственного контроля (надзора).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6940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1"/>
          </p:nvPr>
        </p:nvSpPr>
        <p:spPr>
          <a:xfrm>
            <a:off x="468313" y="2276475"/>
            <a:ext cx="8229600" cy="4210050"/>
          </a:xfrm>
        </p:spPr>
        <p:txBody>
          <a:bodyPr/>
          <a:lstStyle/>
          <a:p>
            <a:pPr algn="just" eaLnBrk="1" hangingPunct="1"/>
            <a:r>
              <a:rPr lang="ru-RU" altLang="ru-RU" sz="1600" b="1" dirty="0" smtClean="0">
                <a:cs typeface="Times New Roman" panose="02020603050405020304" pitchFamily="18" charset="0"/>
              </a:rPr>
              <a:t>21. Невыполнение в установленный срок законного предписания, решения федерального органа исполнительной власти, осуществляющего функции по контролю и надзору в сфере здравоохранения, его территориального органа -</a:t>
            </a:r>
          </a:p>
          <a:p>
            <a:pPr algn="just" eaLnBrk="1" hangingPunct="1">
              <a:buFont typeface="Arial" panose="020B0604020202020204" pitchFamily="34" charset="0"/>
              <a:buNone/>
            </a:pPr>
            <a:r>
              <a:rPr lang="ru-RU" altLang="ru-RU" sz="1600" b="1" dirty="0" smtClean="0">
                <a:cs typeface="Times New Roman" panose="02020603050405020304" pitchFamily="18" charset="0"/>
              </a:rPr>
              <a:t>       влечет наложение административного штрафа </a:t>
            </a: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algn="just" eaLnBrk="1" hangingPunct="1">
              <a:buFont typeface="Arial" panose="020B0604020202020204" pitchFamily="34" charset="0"/>
              <a:buNone/>
            </a:pPr>
            <a:endParaRPr lang="ru-RU" altLang="ru-RU" sz="1600" b="1" dirty="0" smtClean="0">
              <a:cs typeface="Times New Roman" panose="02020603050405020304" pitchFamily="18" charset="0"/>
            </a:endParaRPr>
          </a:p>
          <a:p>
            <a:pPr eaLnBrk="1" hangingPunct="1"/>
            <a:endParaRPr lang="ru-RU" altLang="ru-RU" dirty="0" smtClean="0"/>
          </a:p>
        </p:txBody>
      </p:sp>
      <p:sp>
        <p:nvSpPr>
          <p:cNvPr id="34818" name="Заголовок 1"/>
          <p:cNvSpPr>
            <a:spLocks noGrp="1"/>
          </p:cNvSpPr>
          <p:nvPr>
            <p:ph type="title"/>
          </p:nvPr>
        </p:nvSpPr>
        <p:spPr>
          <a:xfrm>
            <a:off x="1121569" y="404664"/>
            <a:ext cx="6923087" cy="1354137"/>
          </a:xfrm>
        </p:spPr>
        <p:txBody>
          <a:bodyPr rtlCol="0">
            <a:normAutofit/>
          </a:bodyPr>
          <a:lstStyle/>
          <a:p>
            <a:pPr eaLnBrk="1" fontAlgn="auto" hangingPunct="1">
              <a:spcAft>
                <a:spcPts val="0"/>
              </a:spcAft>
              <a:defRPr/>
            </a:pPr>
            <a:r>
              <a:rPr lang="ru-RU" altLang="ru-RU" sz="2000" b="1" dirty="0" smtClean="0">
                <a:cs typeface="Times New Roman" pitchFamily="18" charset="0"/>
              </a:rPr>
              <a:t>Статья 19.5. Невыполнение в срок законного предписания (постановления, представления, решения) органа (должностного лица), осуществляющего государственный надзор (контроль), муниципальный контроль</a:t>
            </a:r>
            <a:endParaRPr lang="ru-RU" altLang="ru-RU" sz="2000" dirty="0" smtClean="0">
              <a:cs typeface="Times New Roman" pitchFamily="18" charset="0"/>
            </a:endParaRPr>
          </a:p>
        </p:txBody>
      </p:sp>
      <p:sp>
        <p:nvSpPr>
          <p:cNvPr id="5" name="Скругленный прямоугольник 4"/>
          <p:cNvSpPr/>
          <p:nvPr/>
        </p:nvSpPr>
        <p:spPr>
          <a:xfrm>
            <a:off x="900113" y="3646339"/>
            <a:ext cx="3527425"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6" name="Скругленный прямоугольник 5"/>
          <p:cNvSpPr/>
          <p:nvPr/>
        </p:nvSpPr>
        <p:spPr>
          <a:xfrm>
            <a:off x="4932363" y="3646339"/>
            <a:ext cx="3455987"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7" name="Скругленный прямоугольник 6"/>
          <p:cNvSpPr/>
          <p:nvPr/>
        </p:nvSpPr>
        <p:spPr>
          <a:xfrm>
            <a:off x="900113" y="4438501"/>
            <a:ext cx="3527425" cy="574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b="1" dirty="0">
                <a:cs typeface="Times New Roman" pitchFamily="18" charset="0"/>
              </a:rPr>
              <a:t>от десяти тысяч до двадцати тысяч рублей</a:t>
            </a:r>
            <a:endParaRPr lang="ru-RU" dirty="0"/>
          </a:p>
        </p:txBody>
      </p:sp>
      <p:sp>
        <p:nvSpPr>
          <p:cNvPr id="8" name="Скругленный прямоугольник 7"/>
          <p:cNvSpPr/>
          <p:nvPr/>
        </p:nvSpPr>
        <p:spPr>
          <a:xfrm>
            <a:off x="4932363" y="4438501"/>
            <a:ext cx="3455987" cy="574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b="1" dirty="0">
                <a:cs typeface="Times New Roman" pitchFamily="18" charset="0"/>
              </a:rPr>
              <a:t>от тридцати тысяч до пятидесяти тысяч рублей</a:t>
            </a:r>
            <a:endParaRPr lang="ru-RU" dirty="0"/>
          </a:p>
        </p:txBody>
      </p:sp>
    </p:spTree>
    <p:extLst>
      <p:ext uri="{BB962C8B-B14F-4D97-AF65-F5344CB8AC3E}">
        <p14:creationId xmlns:p14="http://schemas.microsoft.com/office/powerpoint/2010/main" val="3249445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457200" y="1916113"/>
            <a:ext cx="8229600" cy="4210050"/>
          </a:xfrm>
        </p:spPr>
        <p:txBody>
          <a:bodyPr/>
          <a:lstStyle/>
          <a:p>
            <a:pPr algn="just" eaLnBrk="1" hangingPunct="1"/>
            <a:r>
              <a:rPr lang="ru-RU" altLang="ru-RU" sz="1600" b="1" dirty="0" smtClean="0">
                <a:cs typeface="Times New Roman" panose="02020603050405020304" pitchFamily="18" charset="0"/>
              </a:rPr>
              <a:t>Непредставление или несвоевременное представление в федеральный орган исполнительной власти, осуществляющий функции по контролю и надзору в сфере здравоохранения, его территориальный орган, если представление таких сведений является обязательным в соответствии с законодательством в сфере охраны здоровья, за исключением случаев, предусмотренных частями 2 и 3 статьи 6.29 настоящего Кодекса, либо представление заведомо недостоверных сведений -</a:t>
            </a:r>
            <a:r>
              <a:rPr lang="en-US" altLang="ru-RU" sz="1600" b="1" dirty="0" smtClean="0">
                <a:cs typeface="Times New Roman" panose="02020603050405020304" pitchFamily="18" charset="0"/>
              </a:rPr>
              <a:t> </a:t>
            </a:r>
            <a:r>
              <a:rPr lang="ru-RU" altLang="ru-RU" sz="1600" b="1" dirty="0" smtClean="0">
                <a:cs typeface="Times New Roman" panose="02020603050405020304" pitchFamily="18" charset="0"/>
              </a:rPr>
              <a:t>влечет наложение административного штрафа </a:t>
            </a:r>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eaLnBrk="1" hangingPunct="1">
              <a:buFont typeface="Wingdings" panose="05000000000000000000" pitchFamily="2" charset="2"/>
              <a:buNone/>
            </a:pPr>
            <a:endParaRPr lang="ru-RU" altLang="ru-RU" dirty="0" smtClean="0"/>
          </a:p>
        </p:txBody>
      </p:sp>
      <p:sp>
        <p:nvSpPr>
          <p:cNvPr id="33794" name="Заголовок 1"/>
          <p:cNvSpPr>
            <a:spLocks noGrp="1"/>
          </p:cNvSpPr>
          <p:nvPr>
            <p:ph type="title"/>
          </p:nvPr>
        </p:nvSpPr>
        <p:spPr>
          <a:xfrm>
            <a:off x="1001563" y="383387"/>
            <a:ext cx="7138987" cy="1425575"/>
          </a:xfrm>
        </p:spPr>
        <p:txBody>
          <a:bodyPr rtlCol="0">
            <a:normAutofit/>
          </a:bodyPr>
          <a:lstStyle/>
          <a:p>
            <a:pPr eaLnBrk="1" fontAlgn="auto" hangingPunct="1">
              <a:spcAft>
                <a:spcPts val="0"/>
              </a:spcAft>
              <a:defRPr/>
            </a:pPr>
            <a:r>
              <a:rPr lang="ru-RU" altLang="ru-RU" sz="2000" b="1" dirty="0" smtClean="0">
                <a:cs typeface="Times New Roman" pitchFamily="18" charset="0"/>
              </a:rPr>
              <a:t>Статья 19.7.8. Непредставление сведений или представление заведомо недостоверных сведений в федеральный орган исполнительной власти, осуществляющий функции по контролю и надзору в сфере здравоохранения</a:t>
            </a:r>
            <a:endParaRPr lang="ru-RU" altLang="ru-RU" sz="2000" dirty="0" smtClean="0">
              <a:cs typeface="Times New Roman" pitchFamily="18" charset="0"/>
            </a:endParaRPr>
          </a:p>
        </p:txBody>
      </p:sp>
      <p:sp>
        <p:nvSpPr>
          <p:cNvPr id="5" name="Скругленный прямоугольник 4"/>
          <p:cNvSpPr/>
          <p:nvPr/>
        </p:nvSpPr>
        <p:spPr>
          <a:xfrm>
            <a:off x="899169" y="4005113"/>
            <a:ext cx="36718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6" name="Скругленный прямоугольник 5"/>
          <p:cNvSpPr/>
          <p:nvPr/>
        </p:nvSpPr>
        <p:spPr>
          <a:xfrm>
            <a:off x="4859982" y="4005113"/>
            <a:ext cx="3600450"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7" name="Скругленный прямоугольник 6"/>
          <p:cNvSpPr/>
          <p:nvPr/>
        </p:nvSpPr>
        <p:spPr>
          <a:xfrm>
            <a:off x="899169" y="4365476"/>
            <a:ext cx="3671888"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sz="1600" b="1" dirty="0">
                <a:cs typeface="Times New Roman" pitchFamily="18" charset="0"/>
              </a:rPr>
              <a:t>от десяти тысяч до пятнадцати тысяч рублей</a:t>
            </a:r>
            <a:endParaRPr lang="ru-RU" sz="1600" dirty="0"/>
          </a:p>
        </p:txBody>
      </p:sp>
      <p:sp>
        <p:nvSpPr>
          <p:cNvPr id="8" name="Скругленный прямоугольник 7"/>
          <p:cNvSpPr/>
          <p:nvPr/>
        </p:nvSpPr>
        <p:spPr>
          <a:xfrm>
            <a:off x="4859982" y="4365476"/>
            <a:ext cx="3600450"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sz="1600" b="1" dirty="0">
                <a:cs typeface="Times New Roman" pitchFamily="18" charset="0"/>
              </a:rPr>
              <a:t>от тридцати тысяч до семидесяти тысяч рублей</a:t>
            </a:r>
            <a:endParaRPr lang="ru-RU" sz="1600" dirty="0"/>
          </a:p>
        </p:txBody>
      </p:sp>
    </p:spTree>
    <p:extLst>
      <p:ext uri="{BB962C8B-B14F-4D97-AF65-F5344CB8AC3E}">
        <p14:creationId xmlns:p14="http://schemas.microsoft.com/office/powerpoint/2010/main" val="3236987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457200" y="1916113"/>
            <a:ext cx="8229600" cy="4210050"/>
          </a:xfrm>
        </p:spPr>
        <p:txBody>
          <a:bodyPr/>
          <a:lstStyle/>
          <a:p>
            <a:pPr marL="0" indent="0" algn="just">
              <a:buNone/>
            </a:pPr>
            <a:r>
              <a:rPr lang="ru-RU" altLang="ru-RU" sz="1400" b="1" dirty="0" smtClean="0">
                <a:cs typeface="Times New Roman" panose="02020603050405020304" pitchFamily="18" charset="0"/>
              </a:rPr>
              <a:t>1. </a:t>
            </a:r>
            <a:r>
              <a:rPr lang="ru-RU" sz="1400" b="1" dirty="0"/>
              <a:t>Нарушение правил производства, изготовления, переработки, хранения, учета, отпуска, реализации, распределения, перевозки, приобретения, использования, ввоза, вывоза либо уничтожения наркотических средств, психотропных веществ и включенных в список I и таблицу I списка IV Перечня наркотических средств, психотропных веществ и их прекурсоров, подлежащих контролю в Российской Федерации, прекурсоров наркотических средств или психотропных веществ либо хранения, учета, реализации, перевозки, приобретения, использования, ввоза, вывоза или уничтожения растений, содержащих наркотические средства или психотропные вещества либо их </a:t>
            </a:r>
            <a:r>
              <a:rPr lang="ru-RU" sz="1400" b="1" dirty="0" err="1"/>
              <a:t>прекурсоры</a:t>
            </a:r>
            <a:r>
              <a:rPr lang="ru-RU" sz="1400" b="1" dirty="0"/>
              <a:t>, и их частей, содержащих наркотические средства или психотропные вещества либо их </a:t>
            </a:r>
            <a:r>
              <a:rPr lang="ru-RU" sz="1400" b="1" dirty="0" err="1"/>
              <a:t>прекурсоры</a:t>
            </a:r>
            <a:r>
              <a:rPr lang="ru-RU" sz="1400" b="1" dirty="0"/>
              <a:t>, либо непредставление в государственный орган предусмотренной законом отчетности о деятельности, связанной с их оборотом, несвоевременное представление такой отчетности или представление такой отчетности в неполном объеме или в искаженном виде</a:t>
            </a:r>
            <a:endParaRPr lang="en-US" altLang="ru-RU" sz="14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eaLnBrk="1" hangingPunct="1">
              <a:buFont typeface="Wingdings" panose="05000000000000000000" pitchFamily="2" charset="2"/>
              <a:buNone/>
            </a:pPr>
            <a:endParaRPr lang="ru-RU" altLang="ru-RU" dirty="0" smtClean="0"/>
          </a:p>
        </p:txBody>
      </p:sp>
      <p:sp>
        <p:nvSpPr>
          <p:cNvPr id="33794" name="Заголовок 1"/>
          <p:cNvSpPr>
            <a:spLocks noGrp="1"/>
          </p:cNvSpPr>
          <p:nvPr>
            <p:ph type="title"/>
          </p:nvPr>
        </p:nvSpPr>
        <p:spPr>
          <a:xfrm>
            <a:off x="1115616" y="332656"/>
            <a:ext cx="7138987" cy="1425575"/>
          </a:xfrm>
        </p:spPr>
        <p:txBody>
          <a:bodyPr rtlCol="0">
            <a:noAutofit/>
          </a:bodyPr>
          <a:lstStyle/>
          <a:p>
            <a:pPr>
              <a:defRPr/>
            </a:pPr>
            <a:r>
              <a:rPr lang="ru-RU" altLang="ru-RU" sz="1600" b="1" dirty="0" smtClean="0">
                <a:cs typeface="Times New Roman" pitchFamily="18" charset="0"/>
              </a:rPr>
              <a:t>Статья 6.16. </a:t>
            </a:r>
            <a:r>
              <a:rPr lang="ru-RU" sz="1600" b="1" dirty="0"/>
              <a:t>Нарушение правил оборота наркотических средств, психотропных веществ и их прекурсоров либо хранения, учета, реализации, перевозки, приобретения, использования, ввоза, вывоза или уничтожения растений, содержащих наркотические средства или психотропные вещества либо их </a:t>
            </a:r>
            <a:r>
              <a:rPr lang="ru-RU" sz="1600" b="1" dirty="0" err="1"/>
              <a:t>прекурсоры</a:t>
            </a:r>
            <a:r>
              <a:rPr lang="ru-RU" sz="1600" b="1" dirty="0"/>
              <a:t>, и их частей, содержащих наркотические средства или психотропные вещества либо их </a:t>
            </a:r>
            <a:r>
              <a:rPr lang="ru-RU" sz="1600" b="1" dirty="0" err="1"/>
              <a:t>прекурсоры</a:t>
            </a:r>
            <a:endParaRPr lang="ru-RU" altLang="ru-RU" sz="1600" dirty="0" smtClean="0">
              <a:cs typeface="Times New Roman" pitchFamily="18" charset="0"/>
            </a:endParaRPr>
          </a:p>
        </p:txBody>
      </p:sp>
      <p:sp>
        <p:nvSpPr>
          <p:cNvPr id="6" name="Скругленный прямоугольник 5"/>
          <p:cNvSpPr/>
          <p:nvPr/>
        </p:nvSpPr>
        <p:spPr>
          <a:xfrm>
            <a:off x="611560" y="4509120"/>
            <a:ext cx="7920880"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8" name="Скругленный прямоугольник 7"/>
          <p:cNvSpPr/>
          <p:nvPr/>
        </p:nvSpPr>
        <p:spPr>
          <a:xfrm>
            <a:off x="611560" y="5012252"/>
            <a:ext cx="7920880" cy="1585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t>от двухсот тысяч до четырехсот тысяч рублей с конфискацией наркотических средств, психотропных веществ либо их прекурсоров или без таковой либо административное приостановление деятельности на срок до девяноста суток с конфискацией наркотических средств, психотропных веществ либо их прекурсоров или без таковой.</a:t>
            </a:r>
          </a:p>
        </p:txBody>
      </p:sp>
    </p:spTree>
    <p:extLst>
      <p:ext uri="{BB962C8B-B14F-4D97-AF65-F5344CB8AC3E}">
        <p14:creationId xmlns:p14="http://schemas.microsoft.com/office/powerpoint/2010/main" val="3978201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539552" y="848005"/>
            <a:ext cx="8229600" cy="432048"/>
          </a:xfrm>
        </p:spPr>
        <p:txBody>
          <a:bodyPr/>
          <a:lstStyle/>
          <a:p>
            <a:pPr marL="0" indent="0" algn="just">
              <a:buNone/>
            </a:pPr>
            <a:r>
              <a:rPr lang="ru-RU" sz="1600" b="1" dirty="0"/>
              <a:t>1. Недостоверное декларирование соответствия продукции</a:t>
            </a:r>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algn="just" eaLnBrk="1" hangingPunct="1"/>
            <a:endParaRPr lang="en-US" altLang="ru-RU" sz="1600" b="1" dirty="0" smtClean="0">
              <a:cs typeface="Times New Roman" panose="02020603050405020304" pitchFamily="18" charset="0"/>
            </a:endParaRPr>
          </a:p>
          <a:p>
            <a:pPr eaLnBrk="1" hangingPunct="1">
              <a:buFont typeface="Wingdings" panose="05000000000000000000" pitchFamily="2" charset="2"/>
              <a:buNone/>
            </a:pPr>
            <a:endParaRPr lang="ru-RU" altLang="ru-RU" dirty="0" smtClean="0"/>
          </a:p>
        </p:txBody>
      </p:sp>
      <p:sp>
        <p:nvSpPr>
          <p:cNvPr id="33794" name="Заголовок 1"/>
          <p:cNvSpPr>
            <a:spLocks noGrp="1"/>
          </p:cNvSpPr>
          <p:nvPr>
            <p:ph type="title"/>
          </p:nvPr>
        </p:nvSpPr>
        <p:spPr>
          <a:xfrm>
            <a:off x="1001563" y="383387"/>
            <a:ext cx="7138987" cy="419739"/>
          </a:xfrm>
        </p:spPr>
        <p:txBody>
          <a:bodyPr rtlCol="0">
            <a:noAutofit/>
          </a:bodyPr>
          <a:lstStyle/>
          <a:p>
            <a:pPr>
              <a:defRPr/>
            </a:pPr>
            <a:r>
              <a:rPr lang="ru-RU" altLang="ru-RU" sz="2000" b="1" dirty="0" smtClean="0">
                <a:cs typeface="Times New Roman" pitchFamily="18" charset="0"/>
              </a:rPr>
              <a:t>Статья 1</a:t>
            </a:r>
            <a:r>
              <a:rPr lang="en-US" altLang="ru-RU" sz="2000" b="1" dirty="0" smtClean="0">
                <a:cs typeface="Times New Roman" pitchFamily="18" charset="0"/>
              </a:rPr>
              <a:t>4</a:t>
            </a:r>
            <a:r>
              <a:rPr lang="ru-RU" altLang="ru-RU" sz="2000" b="1" dirty="0" smtClean="0">
                <a:cs typeface="Times New Roman" pitchFamily="18" charset="0"/>
              </a:rPr>
              <a:t>.</a:t>
            </a:r>
            <a:r>
              <a:rPr lang="en-US" altLang="ru-RU" sz="2000" b="1" dirty="0" smtClean="0">
                <a:cs typeface="Times New Roman" pitchFamily="18" charset="0"/>
              </a:rPr>
              <a:t>44</a:t>
            </a:r>
            <a:r>
              <a:rPr lang="ru-RU" altLang="ru-RU" sz="2000" b="1" dirty="0" smtClean="0">
                <a:cs typeface="Times New Roman" pitchFamily="18" charset="0"/>
              </a:rPr>
              <a:t>. </a:t>
            </a:r>
            <a:r>
              <a:rPr lang="ru-RU" sz="2000" b="1" dirty="0"/>
              <a:t>Недостоверное декларирование соответствия продукции</a:t>
            </a:r>
            <a:endParaRPr lang="ru-RU" altLang="ru-RU" sz="2000" dirty="0" smtClean="0">
              <a:cs typeface="Times New Roman" pitchFamily="18" charset="0"/>
            </a:endParaRPr>
          </a:p>
        </p:txBody>
      </p:sp>
      <p:sp>
        <p:nvSpPr>
          <p:cNvPr id="5" name="Скругленный прямоугольник 4"/>
          <p:cNvSpPr/>
          <p:nvPr/>
        </p:nvSpPr>
        <p:spPr>
          <a:xfrm>
            <a:off x="683195" y="1207028"/>
            <a:ext cx="36718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6" name="Скругленный прямоугольник 5"/>
          <p:cNvSpPr/>
          <p:nvPr/>
        </p:nvSpPr>
        <p:spPr>
          <a:xfrm>
            <a:off x="5004048" y="1166836"/>
            <a:ext cx="3600450"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7" name="Скругленный прямоугольник 6"/>
          <p:cNvSpPr/>
          <p:nvPr/>
        </p:nvSpPr>
        <p:spPr>
          <a:xfrm>
            <a:off x="683195" y="1567391"/>
            <a:ext cx="3671888" cy="460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от пятнадцати тысяч до двадцати пяти тысяч рублей</a:t>
            </a:r>
          </a:p>
        </p:txBody>
      </p:sp>
      <p:sp>
        <p:nvSpPr>
          <p:cNvPr id="8" name="Скругленный прямоугольник 7"/>
          <p:cNvSpPr/>
          <p:nvPr/>
        </p:nvSpPr>
        <p:spPr>
          <a:xfrm>
            <a:off x="5004048" y="1527199"/>
            <a:ext cx="3600450" cy="460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от ста тысяч до трехсот тысяч рублей</a:t>
            </a:r>
          </a:p>
        </p:txBody>
      </p:sp>
      <p:sp>
        <p:nvSpPr>
          <p:cNvPr id="9" name="Содержимое 2"/>
          <p:cNvSpPr txBox="1">
            <a:spLocks/>
          </p:cNvSpPr>
          <p:nvPr/>
        </p:nvSpPr>
        <p:spPr>
          <a:xfrm>
            <a:off x="539552" y="2033958"/>
            <a:ext cx="8229600" cy="1482762"/>
          </a:xfrm>
          <a:prstGeom prst="rect">
            <a:avLst/>
          </a:prstGeom>
        </p:spPr>
        <p:txBody>
          <a:bodyPr vert="horz" lIns="91440" tIns="45720" rIns="91440" bIns="45720" rtlCol="0">
            <a:normAutofit fontScale="4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ru-RU" sz="4000" b="1" dirty="0" smtClean="0"/>
              <a:t>2</a:t>
            </a:r>
            <a:r>
              <a:rPr lang="ru-RU" sz="4000" b="1" dirty="0"/>
              <a:t>. Недостоверное декларирование соответствия впервые выпускаемой в обращение продукции, относящейся к виду, типу продукции, в отношении которой предусмотрена обязательная сертификация, либо недостоверное декларирование такой продукции на основании собственных доказательств в случае, если отсутствуют или не могут быть применены документы по стандартизации, в результате применения которых обеспечивается соблюдение требований технических </a:t>
            </a:r>
            <a:r>
              <a:rPr lang="ru-RU" sz="4000" b="1" dirty="0" smtClean="0"/>
              <a:t>регламентов</a:t>
            </a:r>
            <a:endParaRPr lang="en-US" altLang="ru-RU" sz="4000" b="1" dirty="0" smtClean="0">
              <a:cs typeface="Times New Roman" panose="02020603050405020304" pitchFamily="18" charset="0"/>
            </a:endParaRPr>
          </a:p>
          <a:p>
            <a:pPr algn="just"/>
            <a:endParaRPr lang="en-US" altLang="ru-RU" sz="1600" b="1" dirty="0" smtClean="0">
              <a:cs typeface="Times New Roman" panose="02020603050405020304" pitchFamily="18" charset="0"/>
            </a:endParaRPr>
          </a:p>
          <a:p>
            <a:pPr algn="just"/>
            <a:endParaRPr lang="en-US" altLang="ru-RU" sz="1600" b="1" dirty="0" smtClean="0">
              <a:cs typeface="Times New Roman" panose="02020603050405020304" pitchFamily="18" charset="0"/>
            </a:endParaRPr>
          </a:p>
          <a:p>
            <a:pPr>
              <a:buFont typeface="Wingdings" panose="05000000000000000000" pitchFamily="2" charset="2"/>
              <a:buNone/>
            </a:pPr>
            <a:endParaRPr lang="ru-RU" altLang="ru-RU" dirty="0" smtClean="0"/>
          </a:p>
        </p:txBody>
      </p:sp>
      <p:sp>
        <p:nvSpPr>
          <p:cNvPr id="15" name="Скругленный прямоугольник 14"/>
          <p:cNvSpPr/>
          <p:nvPr/>
        </p:nvSpPr>
        <p:spPr>
          <a:xfrm>
            <a:off x="683195" y="3298057"/>
            <a:ext cx="36718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16" name="Скругленный прямоугольник 15"/>
          <p:cNvSpPr/>
          <p:nvPr/>
        </p:nvSpPr>
        <p:spPr>
          <a:xfrm>
            <a:off x="5004048" y="3274316"/>
            <a:ext cx="3600450"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17" name="Скругленный прямоугольник 16"/>
          <p:cNvSpPr/>
          <p:nvPr/>
        </p:nvSpPr>
        <p:spPr>
          <a:xfrm>
            <a:off x="683195" y="3660788"/>
            <a:ext cx="3671888" cy="588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от двадцати пяти тысяч до тридцати пяти тысяч рублей</a:t>
            </a:r>
          </a:p>
        </p:txBody>
      </p:sp>
      <p:sp>
        <p:nvSpPr>
          <p:cNvPr id="18" name="Скругленный прямоугольник 17"/>
          <p:cNvSpPr/>
          <p:nvPr/>
        </p:nvSpPr>
        <p:spPr>
          <a:xfrm>
            <a:off x="5004048" y="3634679"/>
            <a:ext cx="3600450" cy="588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от трехсот тысяч до пятисот тысяч рублей</a:t>
            </a:r>
          </a:p>
        </p:txBody>
      </p:sp>
      <p:sp>
        <p:nvSpPr>
          <p:cNvPr id="19" name="Содержимое 2"/>
          <p:cNvSpPr txBox="1">
            <a:spLocks/>
          </p:cNvSpPr>
          <p:nvPr/>
        </p:nvSpPr>
        <p:spPr>
          <a:xfrm>
            <a:off x="539552" y="4320483"/>
            <a:ext cx="8229600" cy="113624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1700" b="1" dirty="0"/>
              <a:t>3</a:t>
            </a:r>
            <a:r>
              <a:rPr lang="ru-RU" sz="1700" b="1" dirty="0" smtClean="0"/>
              <a:t>.  </a:t>
            </a:r>
            <a:r>
              <a:rPr lang="ru-RU" sz="1700" b="1" dirty="0"/>
              <a:t>Действия, предусмотренные частями 1 и 2 настоящей статьи, повлекшие причинение вреда жизни или здоровью граждан, имуществу физических или юридических лиц, государственному или муниципальному имуществу, окружающей среде, жизни или здоровью животных и растений либо создавшие угрозу причинения вреда жизни или здоровью граждан, окружающей среде, жизни или здоровью животных и растений</a:t>
            </a:r>
            <a:endParaRPr lang="en-US" altLang="ru-RU" sz="1700" b="1" dirty="0" smtClean="0">
              <a:cs typeface="Times New Roman" panose="02020603050405020304" pitchFamily="18" charset="0"/>
            </a:endParaRPr>
          </a:p>
          <a:p>
            <a:pPr algn="just"/>
            <a:endParaRPr lang="en-US" altLang="ru-RU" sz="1600" b="1" dirty="0" smtClean="0">
              <a:cs typeface="Times New Roman" panose="02020603050405020304" pitchFamily="18" charset="0"/>
            </a:endParaRPr>
          </a:p>
          <a:p>
            <a:pPr>
              <a:buFont typeface="Wingdings" panose="05000000000000000000" pitchFamily="2" charset="2"/>
              <a:buNone/>
            </a:pPr>
            <a:endParaRPr lang="ru-RU" altLang="ru-RU" dirty="0" smtClean="0"/>
          </a:p>
        </p:txBody>
      </p:sp>
      <p:sp>
        <p:nvSpPr>
          <p:cNvPr id="20" name="Скругленный прямоугольник 19"/>
          <p:cNvSpPr/>
          <p:nvPr/>
        </p:nvSpPr>
        <p:spPr>
          <a:xfrm>
            <a:off x="683195" y="5418081"/>
            <a:ext cx="36718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Должностные лица</a:t>
            </a:r>
          </a:p>
        </p:txBody>
      </p:sp>
      <p:sp>
        <p:nvSpPr>
          <p:cNvPr id="21" name="Скругленный прямоугольник 20"/>
          <p:cNvSpPr/>
          <p:nvPr/>
        </p:nvSpPr>
        <p:spPr>
          <a:xfrm>
            <a:off x="5004048" y="5418081"/>
            <a:ext cx="3600450"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prstClr val="white"/>
                </a:solidFill>
                <a:cs typeface="Times New Roman" panose="02020603050405020304" pitchFamily="18" charset="0"/>
              </a:rPr>
              <a:t>Юридические лица</a:t>
            </a:r>
          </a:p>
        </p:txBody>
      </p:sp>
      <p:sp>
        <p:nvSpPr>
          <p:cNvPr id="22" name="Скругленный прямоугольник 21"/>
          <p:cNvSpPr/>
          <p:nvPr/>
        </p:nvSpPr>
        <p:spPr>
          <a:xfrm>
            <a:off x="683195" y="5780812"/>
            <a:ext cx="3671888" cy="588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от тридцати пяти тысяч до пятидесяти тысяч рублей</a:t>
            </a:r>
          </a:p>
        </p:txBody>
      </p:sp>
      <p:sp>
        <p:nvSpPr>
          <p:cNvPr id="23" name="Скругленный прямоугольник 22"/>
          <p:cNvSpPr/>
          <p:nvPr/>
        </p:nvSpPr>
        <p:spPr>
          <a:xfrm>
            <a:off x="5004048" y="5778444"/>
            <a:ext cx="3600450" cy="588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t>от семисот тысяч до одного миллиона рублей</a:t>
            </a:r>
          </a:p>
        </p:txBody>
      </p:sp>
    </p:spTree>
    <p:extLst>
      <p:ext uri="{BB962C8B-B14F-4D97-AF65-F5344CB8AC3E}">
        <p14:creationId xmlns:p14="http://schemas.microsoft.com/office/powerpoint/2010/main" val="2349042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92896"/>
            <a:ext cx="8229600" cy="1143000"/>
          </a:xfrm>
        </p:spPr>
        <p:txBody>
          <a:bodyPr/>
          <a:lstStyle/>
          <a:p>
            <a:r>
              <a:rPr lang="ru-RU" b="1" dirty="0" smtClean="0">
                <a:solidFill>
                  <a:srgbClr val="FF0000"/>
                </a:solidFill>
              </a:rPr>
              <a:t>СПАСИБО ЗА ВНИМАНИЕ!</a:t>
            </a:r>
            <a:endParaRPr lang="ru-RU" b="1" dirty="0">
              <a:solidFill>
                <a:srgbClr val="FF0000"/>
              </a:solidFill>
            </a:endParaRPr>
          </a:p>
        </p:txBody>
      </p:sp>
    </p:spTree>
    <p:extLst>
      <p:ext uri="{BB962C8B-B14F-4D97-AF65-F5344CB8AC3E}">
        <p14:creationId xmlns:p14="http://schemas.microsoft.com/office/powerpoint/2010/main" val="262647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983233" y="260648"/>
            <a:ext cx="7285037" cy="1351422"/>
          </a:xfrm>
        </p:spPr>
        <p:txBody>
          <a:bodyPr>
            <a:noAutofit/>
          </a:bodyPr>
          <a:lstStyle/>
          <a:p>
            <a:r>
              <a:rPr lang="ru-RU" sz="2000" b="1" dirty="0">
                <a:solidFill>
                  <a:srgbClr val="FF0000"/>
                </a:solidFill>
                <a:latin typeface="+mn-lt"/>
              </a:rPr>
              <a:t>Принципы защиты прав юридических лиц и индивидуальных предпринимателей при проведении государственного контроля (надзора) определены ст. 3 Федерального закона от 26.12.2008 № 294-ФЗ:</a:t>
            </a:r>
          </a:p>
        </p:txBody>
      </p:sp>
      <p:sp>
        <p:nvSpPr>
          <p:cNvPr id="7" name="Прямоугольник 6"/>
          <p:cNvSpPr/>
          <p:nvPr/>
        </p:nvSpPr>
        <p:spPr>
          <a:xfrm>
            <a:off x="251519" y="1612070"/>
            <a:ext cx="8748464" cy="5078313"/>
          </a:xfrm>
          <a:prstGeom prst="rect">
            <a:avLst/>
          </a:prstGeom>
        </p:spPr>
        <p:txBody>
          <a:bodyPr wrap="square">
            <a:spAutoFit/>
          </a:bodyPr>
          <a:lstStyle/>
          <a:p>
            <a:pPr indent="450215" algn="just"/>
            <a:r>
              <a:rPr lang="ru-RU" dirty="0">
                <a:latin typeface="Times New Roman" panose="02020603050405020304" pitchFamily="18" charset="0"/>
              </a:rPr>
              <a:t>- презумпция добросовестности юридических лиц, индивидуальных предпринимателей;</a:t>
            </a:r>
            <a:endParaRPr lang="ru-RU" dirty="0"/>
          </a:p>
          <a:p>
            <a:pPr indent="450215" algn="just"/>
            <a:r>
              <a:rPr lang="ru-RU" dirty="0">
                <a:latin typeface="Times New Roman" panose="02020603050405020304" pitchFamily="18" charset="0"/>
              </a:rPr>
              <a:t>- открытость и доступность для юридических лиц, индивидуальных предпринимателей нормативных правовых актов Российской Федерации, муниципальных правовых актов, соблюдение которых проверяется при осуществлении государственного контроля (надзора), муниципального контроля, а также информации об организации и осуществлении государственного контроля (надзора), муниципального контроля, о правах и об обязанностях органов государственного контроля (надзора), органов муниципального контроля, их должностных лиц, за исключением информации, свободное распространение которой запрещено или ограничено в соответствии с законодательством Российской Федерации;</a:t>
            </a:r>
            <a:endParaRPr lang="ru-RU" dirty="0"/>
          </a:p>
          <a:p>
            <a:pPr indent="450215" algn="just"/>
            <a:r>
              <a:rPr lang="ru-RU" dirty="0">
                <a:latin typeface="Times New Roman" panose="02020603050405020304" pitchFamily="18" charset="0"/>
              </a:rPr>
              <a:t>- проведение проверок в соответствии с полномочиями органа государственного контроля (надзора), органа муниципального контроля, их должностных лиц;</a:t>
            </a:r>
            <a:endParaRPr lang="ru-RU" dirty="0"/>
          </a:p>
          <a:p>
            <a:pPr indent="450215" algn="just"/>
            <a:r>
              <a:rPr lang="ru-RU" dirty="0">
                <a:latin typeface="Times New Roman" panose="02020603050405020304" pitchFamily="18" charset="0"/>
              </a:rPr>
              <a:t>- недопустимость проводимых в отношении одного юридического лица или одного индивидуального предпринимателя несколькими органами государственного контроля (надзора), органами муниципального контроля проверок исполнения одних и тех же обязательных требований и требований, установленных муниципальными правовыми актами</a:t>
            </a:r>
            <a:r>
              <a:rPr lang="ru-RU" dirty="0" smtClean="0">
                <a:latin typeface="Times New Roman" panose="02020603050405020304" pitchFamily="18" charset="0"/>
              </a:rPr>
              <a:t>;</a:t>
            </a:r>
            <a:endParaRPr lang="ru-RU" dirty="0"/>
          </a:p>
        </p:txBody>
      </p:sp>
    </p:spTree>
    <p:extLst>
      <p:ext uri="{BB962C8B-B14F-4D97-AF65-F5344CB8AC3E}">
        <p14:creationId xmlns:p14="http://schemas.microsoft.com/office/powerpoint/2010/main" val="331515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6" name="Прямоугольник 5"/>
          <p:cNvSpPr/>
          <p:nvPr/>
        </p:nvSpPr>
        <p:spPr>
          <a:xfrm>
            <a:off x="323528" y="1767314"/>
            <a:ext cx="8507288" cy="4801314"/>
          </a:xfrm>
          <a:prstGeom prst="rect">
            <a:avLst/>
          </a:prstGeom>
        </p:spPr>
        <p:txBody>
          <a:bodyPr wrap="square">
            <a:spAutoFit/>
          </a:bodyPr>
          <a:lstStyle/>
          <a:p>
            <a:pPr indent="450215" algn="just"/>
            <a:r>
              <a:rPr lang="ru-RU" dirty="0">
                <a:latin typeface="Times New Roman" panose="02020603050405020304" pitchFamily="18" charset="0"/>
              </a:rPr>
              <a:t>- ответственность органов государственного контроля (надзора), органов муниципального контроля, их должностных лиц за нарушение законодательства Российской Федерации при осуществлении государственного контроля (надзора), муниципального контроля;</a:t>
            </a:r>
            <a:endParaRPr lang="ru-RU" dirty="0"/>
          </a:p>
          <a:p>
            <a:pPr indent="450215" algn="just"/>
            <a:r>
              <a:rPr lang="ru-RU" dirty="0">
                <a:latin typeface="Times New Roman" panose="02020603050405020304" pitchFamily="18" charset="0"/>
              </a:rPr>
              <a:t>- недопустимость взимания органами государственного контроля (надзора), органами муниципального контроля с юридических лиц, индивидуальных предпринимателей платы за проведение мероприятий по контролю;</a:t>
            </a:r>
            <a:endParaRPr lang="ru-RU" dirty="0"/>
          </a:p>
          <a:p>
            <a:pPr indent="450215" algn="just"/>
            <a:r>
              <a:rPr lang="ru-RU" dirty="0">
                <a:latin typeface="Times New Roman" panose="02020603050405020304" pitchFamily="18" charset="0"/>
              </a:rPr>
              <a:t>- финансирование за счет средств соответствующих бюджетов проводимых органами государственного контроля (надзора), органами муниципального контроля проверок, в том числе мероприятий по контролю;</a:t>
            </a:r>
            <a:endParaRPr lang="ru-RU" dirty="0"/>
          </a:p>
          <a:p>
            <a:pPr indent="450215" algn="just"/>
            <a:r>
              <a:rPr lang="ru-RU" dirty="0">
                <a:latin typeface="Times New Roman" panose="02020603050405020304" pitchFamily="18" charset="0"/>
              </a:rPr>
              <a:t>- разграничение полномочий федеральных органов исполнительной власти в соответствующих сферах деятельности, уполномоченных на осуществление федерального государственного контроля (надзора), органов государственной власти субъектов Российской Федерации в соответствующих сферах деятельности, уполномоченных на осуществление регионального государственного контроля (надзора), на основании федеральных законов и законов субъектов Российской Федерации.</a:t>
            </a:r>
            <a:endParaRPr lang="ru-RU" dirty="0"/>
          </a:p>
        </p:txBody>
      </p:sp>
      <p:sp>
        <p:nvSpPr>
          <p:cNvPr id="7" name="Заголовок 1"/>
          <p:cNvSpPr>
            <a:spLocks noGrp="1"/>
          </p:cNvSpPr>
          <p:nvPr>
            <p:ph type="title"/>
          </p:nvPr>
        </p:nvSpPr>
        <p:spPr>
          <a:xfrm>
            <a:off x="983233" y="260648"/>
            <a:ext cx="7285037" cy="1351422"/>
          </a:xfrm>
        </p:spPr>
        <p:txBody>
          <a:bodyPr>
            <a:noAutofit/>
          </a:bodyPr>
          <a:lstStyle/>
          <a:p>
            <a:r>
              <a:rPr lang="ru-RU" sz="2000" b="1" dirty="0">
                <a:solidFill>
                  <a:srgbClr val="FF0000"/>
                </a:solidFill>
                <a:latin typeface="+mn-lt"/>
              </a:rPr>
              <a:t>Принципы защиты прав юридических лиц и индивидуальных предпринимателей при проведении государственного контроля (надзора) определены ст. 3 Федерального закона от 26.12.2008 № 294-ФЗ:</a:t>
            </a:r>
          </a:p>
        </p:txBody>
      </p:sp>
    </p:spTree>
    <p:extLst>
      <p:ext uri="{BB962C8B-B14F-4D97-AF65-F5344CB8AC3E}">
        <p14:creationId xmlns:p14="http://schemas.microsoft.com/office/powerpoint/2010/main" val="203043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2"/>
            <a:ext cx="7992888" cy="5693866"/>
          </a:xfrm>
          <a:prstGeom prst="rect">
            <a:avLst/>
          </a:prstGeom>
        </p:spPr>
        <p:txBody>
          <a:bodyPr wrap="square">
            <a:spAutoFit/>
          </a:bodyPr>
          <a:lstStyle/>
          <a:p>
            <a:pPr algn="ctr"/>
            <a:r>
              <a:rPr lang="ru-RU" sz="2000" b="1" dirty="0" smtClean="0">
                <a:solidFill>
                  <a:srgbClr val="FF0000"/>
                </a:solidFill>
                <a:cs typeface="Times New Roman" panose="02020603050405020304" pitchFamily="18" charset="0"/>
              </a:rPr>
              <a:t>Права юридических лиц и индивидуальных предпринимателей при проведении мероприятий по контролю</a:t>
            </a:r>
          </a:p>
          <a:p>
            <a:pPr algn="ctr"/>
            <a:endParaRPr lang="ru-RU" b="1" dirty="0" smtClean="0">
              <a:latin typeface="Times New Roman" panose="02020603050405020304" pitchFamily="18" charset="0"/>
              <a:cs typeface="Times New Roman" panose="02020603050405020304" pitchFamily="18" charset="0"/>
            </a:endParaRPr>
          </a:p>
          <a:p>
            <a:r>
              <a:rPr lang="ru-RU" dirty="0" smtClean="0">
                <a:cs typeface="Times New Roman" panose="02020603050405020304" pitchFamily="18" charset="0"/>
              </a:rPr>
              <a:t>Руководитель, иное должностное лицо или уполномоченный представитель юридического лица, индивидуальный предприниматель, его уполномоченный представитель при проведении проверки имеют право:</a:t>
            </a:r>
          </a:p>
          <a:p>
            <a:endParaRPr lang="ru-RU" dirty="0" smtClean="0">
              <a:cs typeface="Times New Roman" panose="02020603050405020304" pitchFamily="18" charset="0"/>
            </a:endParaRPr>
          </a:p>
          <a:p>
            <a:r>
              <a:rPr lang="ru-RU" dirty="0"/>
              <a:t>- непосредственно присутствовать при проведении проверки, давать объяснения по вопросам, относящимся к предмету проверки;</a:t>
            </a:r>
          </a:p>
          <a:p>
            <a:r>
              <a:rPr lang="ru-RU" dirty="0" smtClean="0"/>
              <a:t>- получать </a:t>
            </a:r>
            <a:r>
              <a:rPr lang="ru-RU" dirty="0"/>
              <a:t>от органа государственного контроля (надзора), органа муниципального контроля, их должностных лиц информацию, которая относится к </a:t>
            </a:r>
            <a:r>
              <a:rPr lang="ru-RU" dirty="0" smtClean="0"/>
              <a:t>предмету </a:t>
            </a:r>
            <a:r>
              <a:rPr lang="ru-RU" dirty="0"/>
              <a:t>проверки и предоставление которой предусмотрено настоящим Федеральным законом;</a:t>
            </a:r>
          </a:p>
          <a:p>
            <a:r>
              <a:rPr lang="ru-RU" dirty="0"/>
              <a:t>- знакомиться с документами и (или) информацией, полученными органами государственного контроля (надзора), органами муниципального контроля в рамках межведомственного информационного взаимодействия от иных государственных органов, органов местного самоуправления либо подведомственных государственным органам или органам местного самоуправления организаций, в распоряжении которых находятся эти документы и (или) информация</a:t>
            </a:r>
            <a:r>
              <a:rPr lang="ru-RU" dirty="0" smtClean="0"/>
              <a:t>;</a:t>
            </a:r>
            <a:endParaRPr lang="ru-RU" dirty="0"/>
          </a:p>
        </p:txBody>
      </p:sp>
    </p:spTree>
    <p:extLst>
      <p:ext uri="{BB962C8B-B14F-4D97-AF65-F5344CB8AC3E}">
        <p14:creationId xmlns:p14="http://schemas.microsoft.com/office/powerpoint/2010/main" val="3722635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7</a:t>
            </a:fld>
            <a:endParaRPr lang="ru-RU"/>
          </a:p>
        </p:txBody>
      </p:sp>
      <p:sp>
        <p:nvSpPr>
          <p:cNvPr id="3" name="Прямоугольник 2"/>
          <p:cNvSpPr/>
          <p:nvPr/>
        </p:nvSpPr>
        <p:spPr>
          <a:xfrm>
            <a:off x="683568" y="476672"/>
            <a:ext cx="7992888" cy="5693866"/>
          </a:xfrm>
          <a:prstGeom prst="rect">
            <a:avLst/>
          </a:prstGeom>
        </p:spPr>
        <p:txBody>
          <a:bodyPr wrap="square">
            <a:spAutoFit/>
          </a:bodyPr>
          <a:lstStyle/>
          <a:p>
            <a:pPr algn="ctr"/>
            <a:r>
              <a:rPr lang="ru-RU" sz="2000" b="1" dirty="0" smtClean="0">
                <a:solidFill>
                  <a:srgbClr val="FF0000"/>
                </a:solidFill>
                <a:cs typeface="Times New Roman" panose="02020603050405020304" pitchFamily="18" charset="0"/>
              </a:rPr>
              <a:t>Права юридических лиц и индивидуальных предпринимателей при проведении мероприятий по контролю</a:t>
            </a:r>
          </a:p>
          <a:p>
            <a:pPr algn="ctr"/>
            <a:endParaRPr lang="ru-RU" b="1" dirty="0" smtClean="0">
              <a:latin typeface="Times New Roman" panose="02020603050405020304" pitchFamily="18" charset="0"/>
              <a:cs typeface="Times New Roman" panose="02020603050405020304" pitchFamily="18" charset="0"/>
            </a:endParaRPr>
          </a:p>
          <a:p>
            <a:endParaRPr lang="ru-RU" dirty="0" smtClean="0"/>
          </a:p>
          <a:p>
            <a:r>
              <a:rPr lang="ru-RU" dirty="0" smtClean="0"/>
              <a:t>- </a:t>
            </a:r>
            <a:r>
              <a:rPr lang="ru-RU" dirty="0"/>
              <a:t>представлять документы и (или) информацию, запрашиваемые в рамках межведомственного информационного взаимодействия, в орган государственного контроля (надзора), орган муниципального контроля по собственной инициативе;</a:t>
            </a:r>
          </a:p>
          <a:p>
            <a:r>
              <a:rPr lang="ru-RU" dirty="0"/>
              <a:t>-знакомиться с результатами проверки и указывать в акте проверки о своем ознакомлении с результатами проверки, согласии или несогласии с ними, а также с отдельными действиями должностных лиц органа государственного контроля (надзора), органа муниципального контроля;</a:t>
            </a:r>
          </a:p>
          <a:p>
            <a:r>
              <a:rPr lang="ru-RU" dirty="0"/>
              <a:t>- обжаловать действия (бездействие) должностных лиц органа государственного контроля (надзора), органа муниципального контроля, повлекшие за собой нарушение прав юридического лица, индивидуального предпринимателя при проведении проверки, в административном и (или) судебном порядке в соответствии с законодательством Российской Федерации;</a:t>
            </a:r>
          </a:p>
          <a:p>
            <a:r>
              <a:rPr lang="ru-RU" dirty="0"/>
              <a:t>- привлекать Уполномоченного при Президенте Российской Федерации по защите прав предпринимателей либо уполномоченного по защите прав предпринимателей в субъекте Российской Федерации к участию в проверке.</a:t>
            </a:r>
          </a:p>
        </p:txBody>
      </p:sp>
    </p:spTree>
    <p:extLst>
      <p:ext uri="{BB962C8B-B14F-4D97-AF65-F5344CB8AC3E}">
        <p14:creationId xmlns:p14="http://schemas.microsoft.com/office/powerpoint/2010/main" val="3286653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8136904" cy="5693866"/>
          </a:xfrm>
          <a:prstGeom prst="rect">
            <a:avLst/>
          </a:prstGeom>
        </p:spPr>
        <p:txBody>
          <a:bodyPr wrap="square">
            <a:spAutoFit/>
          </a:bodyPr>
          <a:lstStyle/>
          <a:p>
            <a:pPr algn="ctr"/>
            <a:r>
              <a:rPr lang="ru-RU" sz="2400" b="1" dirty="0" smtClean="0">
                <a:solidFill>
                  <a:srgbClr val="FF0000"/>
                </a:solidFill>
                <a:latin typeface="+mj-lt"/>
                <a:cs typeface="Times New Roman" panose="02020603050405020304" pitchFamily="18" charset="0"/>
              </a:rPr>
              <a:t>Сроки и частота проведения проверок</a:t>
            </a:r>
          </a:p>
          <a:p>
            <a:pPr algn="ctr"/>
            <a:endParaRPr lang="ru-RU" sz="2000" b="1"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Ограничения сроков проведения проверок закреплены в ст. 13 Федерального закона от 26.12.2008 № 294-ФЗ. Срок проведения каждой из проверок не может превышать 20 рабочих дней. </a:t>
            </a:r>
          </a:p>
          <a:p>
            <a:pPr algn="just"/>
            <a:r>
              <a:rPr lang="ru-RU" sz="2000" dirty="0" smtClean="0">
                <a:latin typeface="Times New Roman" panose="02020603050405020304" pitchFamily="18" charset="0"/>
                <a:cs typeface="Times New Roman" panose="02020603050405020304" pitchFamily="18" charset="0"/>
              </a:rPr>
              <a:t>В отношении одного субъекта малого предпринимательства общий (объединенный) срок проведения плановых выездных проверок не может превышать пятьдесят часов для малого предприятия и пятнадцать часов для </a:t>
            </a:r>
            <a:r>
              <a:rPr lang="ru-RU" sz="2000" dirty="0" err="1" smtClean="0">
                <a:latin typeface="Times New Roman" panose="02020603050405020304" pitchFamily="18" charset="0"/>
                <a:cs typeface="Times New Roman" panose="02020603050405020304" pitchFamily="18" charset="0"/>
              </a:rPr>
              <a:t>микропредприятия</a:t>
            </a:r>
            <a:r>
              <a:rPr lang="ru-RU" sz="2000" dirty="0" smtClean="0">
                <a:latin typeface="Times New Roman" panose="02020603050405020304" pitchFamily="18" charset="0"/>
                <a:cs typeface="Times New Roman" panose="02020603050405020304" pitchFamily="18" charset="0"/>
              </a:rPr>
              <a:t> в год.</a:t>
            </a:r>
          </a:p>
          <a:p>
            <a:pPr algn="just"/>
            <a:r>
              <a:rPr lang="ru-RU" sz="2000" dirty="0" smtClean="0">
                <a:latin typeface="Times New Roman" panose="02020603050405020304" pitchFamily="18" charset="0"/>
                <a:cs typeface="Times New Roman" panose="02020603050405020304" pitchFamily="18" charset="0"/>
              </a:rPr>
              <a:t>Средняя численность работников:</a:t>
            </a:r>
          </a:p>
          <a:p>
            <a:pPr marL="285750" indent="-285750" algn="just">
              <a:buFontTx/>
              <a:buChar char="-"/>
            </a:pPr>
            <a:r>
              <a:rPr lang="ru-RU" sz="2000" dirty="0" smtClean="0">
                <a:latin typeface="Times New Roman" panose="02020603050405020304" pitchFamily="18" charset="0"/>
                <a:cs typeface="Times New Roman" panose="02020603050405020304" pitchFamily="18" charset="0"/>
              </a:rPr>
              <a:t>Для средних предприятий – от 100 до 250</a:t>
            </a:r>
          </a:p>
          <a:p>
            <a:pPr marL="285750" indent="-285750" algn="just">
              <a:buFontTx/>
              <a:buChar char="-"/>
            </a:pPr>
            <a:r>
              <a:rPr lang="ru-RU" sz="2000" dirty="0" smtClean="0">
                <a:latin typeface="Times New Roman" panose="02020603050405020304" pitchFamily="18" charset="0"/>
                <a:cs typeface="Times New Roman" panose="02020603050405020304" pitchFamily="18" charset="0"/>
              </a:rPr>
              <a:t>Для малых предприятий – до 100 человек включительно</a:t>
            </a:r>
          </a:p>
          <a:p>
            <a:pPr marL="285750" indent="-285750" algn="just">
              <a:buFontTx/>
              <a:buChar char="-"/>
            </a:pPr>
            <a:r>
              <a:rPr lang="ru-RU" sz="2000" dirty="0" smtClean="0">
                <a:latin typeface="Times New Roman" panose="02020603050405020304" pitchFamily="18" charset="0"/>
                <a:cs typeface="Times New Roman" panose="02020603050405020304" pitchFamily="18" charset="0"/>
              </a:rPr>
              <a:t>Для </a:t>
            </a:r>
            <a:r>
              <a:rPr lang="ru-RU" sz="2000" dirty="0" err="1" smtClean="0">
                <a:latin typeface="Times New Roman" panose="02020603050405020304" pitchFamily="18" charset="0"/>
                <a:cs typeface="Times New Roman" panose="02020603050405020304" pitchFamily="18" charset="0"/>
              </a:rPr>
              <a:t>микропредприятий</a:t>
            </a:r>
            <a:r>
              <a:rPr lang="ru-RU" sz="2000" dirty="0" smtClean="0">
                <a:latin typeface="Times New Roman" panose="02020603050405020304" pitchFamily="18" charset="0"/>
                <a:cs typeface="Times New Roman" panose="02020603050405020304" pitchFamily="18" charset="0"/>
              </a:rPr>
              <a:t> – до 15 человек. </a:t>
            </a:r>
          </a:p>
          <a:p>
            <a:pPr algn="just"/>
            <a:r>
              <a:rPr lang="ru-RU" sz="2000" dirty="0" smtClean="0">
                <a:latin typeface="Times New Roman" panose="02020603050405020304" pitchFamily="18" charset="0"/>
                <a:cs typeface="Times New Roman" panose="02020603050405020304" pitchFamily="18" charset="0"/>
              </a:rPr>
              <a:t>При выездной проверке субъекта малого предпринимательства, </a:t>
            </a:r>
            <a:r>
              <a:rPr lang="ru-RU" sz="2000" dirty="0" err="1" smtClean="0">
                <a:latin typeface="Times New Roman" panose="02020603050405020304" pitchFamily="18" charset="0"/>
                <a:cs typeface="Times New Roman" panose="02020603050405020304" pitchFamily="18" charset="0"/>
              </a:rPr>
              <a:t>микропредприятия</a:t>
            </a:r>
            <a:r>
              <a:rPr lang="ru-RU" sz="2000" dirty="0" smtClean="0">
                <a:latin typeface="Times New Roman" panose="02020603050405020304" pitchFamily="18" charset="0"/>
                <a:cs typeface="Times New Roman" panose="02020603050405020304" pitchFamily="18" charset="0"/>
              </a:rPr>
              <a:t> в акте проверки и журнале учета проверок  необходимо указывать даты, точное время, продолжительность (в часах и минутах) нахождения проверяющих на месте осуществления деятельности проверяемого лица (с указанием места проверки).</a:t>
            </a:r>
          </a:p>
        </p:txBody>
      </p:sp>
    </p:spTree>
    <p:extLst>
      <p:ext uri="{BB962C8B-B14F-4D97-AF65-F5344CB8AC3E}">
        <p14:creationId xmlns:p14="http://schemas.microsoft.com/office/powerpoint/2010/main" val="367106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512" y="188640"/>
            <a:ext cx="8763000" cy="60960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ru-RU" altLang="ru-RU" sz="2400" b="1" dirty="0" smtClean="0">
                <a:solidFill>
                  <a:srgbClr val="C00000"/>
                </a:solidFill>
              </a:rPr>
              <a:t>Порядок организации проверки</a:t>
            </a:r>
            <a:endParaRPr lang="ru-RU" altLang="ru-RU" sz="2400" b="1" dirty="0" smtClean="0">
              <a:solidFill>
                <a:srgbClr val="FFFF00"/>
              </a:solidFill>
            </a:endParaRPr>
          </a:p>
        </p:txBody>
      </p:sp>
      <p:sp>
        <p:nvSpPr>
          <p:cNvPr id="3" name="Прямоугольник 2"/>
          <p:cNvSpPr/>
          <p:nvPr/>
        </p:nvSpPr>
        <p:spPr>
          <a:xfrm>
            <a:off x="183208" y="980728"/>
            <a:ext cx="8763000" cy="5740161"/>
          </a:xfrm>
          <a:prstGeom prst="rect">
            <a:avLst/>
          </a:prstGeom>
        </p:spPr>
        <p:txBody>
          <a:bodyPr wrap="square">
            <a:spAutoFit/>
          </a:bodyPr>
          <a:lstStyle/>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Проверка проводится на основании распоряжения или приказа руководителя, заместителя руководителя органа государственного контроля.  Проверка может проводиться только должностным лицом или должностными лицами, которые указаны в распоряжении или приказе:</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наименование органа государственного контроля (надзора) или органа муниципального контроля, а также вид (виды) государственного контроля (надзора), муниципального контроля;</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фамилии, имена, отчества, должности должностного лица или должностных лиц, уполномоченных на проведение проверки, а также привлекаемых к проведению проверки экспертов, представителей экспертных организаций;</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наименование юридического лица или фамилия, имя, отчество индивидуального предпринимателя, проверка которых проводится, места нахождения юридических лиц (их филиалов, представительств, обособленных структурных подразделений) или места фактического осуществления деятельности индивидуальными предпринимателями;</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цели, задачи, предмет проверки и срок ее проведения;</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правовые основания проведения проверки;</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подлежащие проверке обязательные требования и требования, установленные муниципальными правовыми актами, в том числе реквизиты проверочного листа (списка контрольных вопросов), если при проведении плановой проверки должен быть использован проверочный лист (список контрольных вопросов);</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сроки проведения и перечень мероприятий по контролю, необходимых для достижения целей и задач проведения проверки;</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перечень административных регламентов по осуществлению государственного контроля (надзора), осуществлению муниципального контроля;</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перечень документов, представление которых юридическим лицом, индивидуальным предпринимателем необходимо для достижения целей и задач проведения проверки;</a:t>
            </a:r>
          </a:p>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 даты начала и окончания проведения проверки;</a:t>
            </a:r>
          </a:p>
          <a:p>
            <a:r>
              <a:rPr lang="ru-RU" sz="1200" dirty="0">
                <a:latin typeface="Calibri" panose="020F0502020204030204" pitchFamily="34" charset="0"/>
                <a:ea typeface="Calibri" panose="020F0502020204030204" pitchFamily="34" charset="0"/>
                <a:cs typeface="Times New Roman" panose="02020603050405020304" pitchFamily="18" charset="0"/>
              </a:rPr>
              <a:t>- иные сведения, если это предусмотрено типовой формой распоряжения или приказа руководителя, заместителя руководителя органа государственного контроля (надзора), органа муниципального контроля.</a:t>
            </a:r>
            <a:endParaRPr lang="ru-RU" sz="1200" dirty="0"/>
          </a:p>
        </p:txBody>
      </p:sp>
    </p:spTree>
    <p:extLst>
      <p:ext uri="{BB962C8B-B14F-4D97-AF65-F5344CB8AC3E}">
        <p14:creationId xmlns:p14="http://schemas.microsoft.com/office/powerpoint/2010/main" val="396421559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Глав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7563</TotalTime>
  <Words>4564</Words>
  <Application>Microsoft Office PowerPoint</Application>
  <PresentationFormat>Экран (4:3)</PresentationFormat>
  <Paragraphs>528</Paragraphs>
  <Slides>34</Slides>
  <Notes>15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34</vt:i4>
      </vt:variant>
    </vt:vector>
  </HeadingPairs>
  <TitlesOfParts>
    <vt:vector size="42" baseType="lpstr">
      <vt:lpstr>Arial</vt:lpstr>
      <vt:lpstr>Arial Black</vt:lpstr>
      <vt:lpstr>Calibri</vt:lpstr>
      <vt:lpstr>Constantia</vt:lpstr>
      <vt:lpstr>Times New Roman</vt:lpstr>
      <vt:lpstr>Wingdings</vt:lpstr>
      <vt:lpstr>Тема Office</vt:lpstr>
      <vt:lpstr>Главная</vt:lpstr>
      <vt:lpstr>Презентация PowerPoint</vt:lpstr>
      <vt:lpstr>Презентация PowerPoint</vt:lpstr>
      <vt:lpstr>Совершенствование контрольно-надзорной деятельности Росздравнадзора</vt:lpstr>
      <vt:lpstr>Принципы защиты прав юридических лиц и индивидуальных предпринимателей при проведении государственного контроля (надзора) определены ст. 3 Федерального закона от 26.12.2008 № 294-ФЗ:</vt:lpstr>
      <vt:lpstr>Принципы защиты прав юридических лиц и индивидуальных предпринимателей при проведении государственного контроля (надзора) определены ст. 3 Федерального закона от 26.12.2008 № 294-ФЗ:</vt:lpstr>
      <vt:lpstr>Презентация PowerPoint</vt:lpstr>
      <vt:lpstr>Презентация PowerPoint</vt:lpstr>
      <vt:lpstr>Презентация PowerPoint</vt:lpstr>
      <vt:lpstr>Порядок организации проверки</vt:lpstr>
      <vt:lpstr>Ограничения при проведении проверки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Недействительность результатов проверки, проведенной с грубым нарушением требований настоящего Федерального закона  </vt:lpstr>
      <vt:lpstr>Презентация PowerPoint</vt:lpstr>
      <vt:lpstr>Презентация PowerPoint</vt:lpstr>
      <vt:lpstr>Сведения о выявленных Территориальным органом Федеральной службой по надзору в сфере здравоохранения по Тульской области административных правонарушениях в 2014 - 2016 годах</vt:lpstr>
      <vt:lpstr>Статья 19.20. Осуществление деятельности, не связанной с извлечением прибыли, без специального разрешения (лицензии)</vt:lpstr>
      <vt:lpstr>Статья 14.1. Осуществление предпринимательской деятельности без государственной регистрации или без специального разрешения (лицензии)</vt:lpstr>
      <vt:lpstr>Статья 11.32. Нарушение установленного порядка проведения обязательного медицинского освидетельствования водителей транспортных средств (кандидатов в водители транспортных средств) либо обязательных предварительных, периодических, предрейсовых или послерейсовых медицинских осмотров</vt:lpstr>
      <vt:lpstr>Статья 6.30. Невыполнение обязанностей об информировании граждан о получении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vt:lpstr>
      <vt:lpstr>Статья 6.32. Нарушение требований законодательства в сфере охраны здоровья при проведении искусственного прерывания беременности</vt:lpstr>
      <vt:lpstr>Статья 6.28. Нарушение установленных правил в сфере обращения медицинских изделий</vt:lpstr>
      <vt:lpstr>Статья 14.43. Нарушение изготовителем, исполнителем (лицом, выполняющим функции иностранного изготовителя), продавцом требований технических регламентов</vt:lpstr>
      <vt:lpstr>Статья 14.4.2. Нарушение законодательства об обращении лекарственных средств</vt:lpstr>
      <vt:lpstr>Статья 19.4. Неповиновение законному распоряжению должностного лица органа, осуществляющего государственный надзор (контроль), муниципальный контроль</vt:lpstr>
      <vt:lpstr>Статья 19.5. Невыполнение в срок законного предписания (постановления, представления, решения) органа (должностного лица), осуществляющего государственный надзор (контроль), муниципальный контроль</vt:lpstr>
      <vt:lpstr>Статья 19.7.8. Непредставление сведений или представление заведомо недостоверных сведений в федеральный орган исполнительной власти, осуществляющий функции по контролю и надзору в сфере здравоохранения</vt:lpstr>
      <vt:lpstr>Статья 6.16. Нарушение правил оборота наркотических средств, психотропных веществ и их прекурсоров либо хранения, учета, реализации, перевозки, приобретения, использования, ввоза, вывоза или уничтожения растений, содержащих наркотические средства или психотропные вещества либо их прекурсоры, и их частей, содержащих наркотические средства или психотропные вещества либо их прекурсоры</vt:lpstr>
      <vt:lpstr>Статья 14.44. Недостоверное декларирование соответствия продукции</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Корочкин Александр Викторович</dc:creator>
  <cp:lastModifiedBy>Михаил</cp:lastModifiedBy>
  <cp:revision>526</cp:revision>
  <cp:lastPrinted>2015-09-29T00:05:02Z</cp:lastPrinted>
  <dcterms:created xsi:type="dcterms:W3CDTF">2012-08-31T09:55:51Z</dcterms:created>
  <dcterms:modified xsi:type="dcterms:W3CDTF">2017-05-10T19:03:10Z</dcterms:modified>
</cp:coreProperties>
</file>