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6" r:id="rId9"/>
    <p:sldId id="269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2"/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398601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41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64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798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496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711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5101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BC5-80FA-4910-936A-29DCEC70A354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7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8746-ACF7-4FCC-8764-F9542145B6C2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6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796638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7A085E0-A96C-4BFC-B8CA-648F5ED165F5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08F-63DB-4B70-B54A-1DFCA7F96F5C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9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688B-0390-48E8-9960-7C8E015AFFCF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4056-317F-4BAB-BD8D-4142FAC3C3F4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3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0F03-2062-497B-90BC-1962E45BB11C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2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712A-5FED-416C-9F68-0C35D74AE9EC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B218-4E8B-4CDA-AC4A-3F2618F818DF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6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BBF5C-3B9A-4397-8B40-99C382664E59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D3A8B0-5BEE-4FBC-8557-6AF4F999ACB1}" type="datetime1">
              <a:rPr lang="ru-RU" smtClean="0">
                <a:solidFill>
                  <a:prstClr val="black"/>
                </a:solidFill>
              </a:rPr>
              <a:pPr/>
              <a:t>14.08.2018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>
              <a:solidFill>
                <a:srgbClr val="1F497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52" y="30567"/>
            <a:ext cx="2033337" cy="6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Доклад Территориального органа Росздравнадзора по Тульской области с руководством по соблюдению обязательных требований за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</a:t>
            </a:r>
            <a:r>
              <a:rPr lang="ru-RU" sz="2800" b="1" dirty="0"/>
              <a:t>квартал </a:t>
            </a:r>
            <a:r>
              <a:rPr lang="ru-RU" sz="2800" b="1" dirty="0" smtClean="0"/>
              <a:t>2018 </a:t>
            </a:r>
            <a:r>
              <a:rPr lang="ru-RU" sz="2800" b="1" dirty="0"/>
              <a:t>года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Бондаренко Е.В.,</a:t>
            </a:r>
          </a:p>
          <a:p>
            <a:r>
              <a:rPr lang="ru-RU" dirty="0" smtClean="0"/>
              <a:t>Начальник</a:t>
            </a:r>
            <a:r>
              <a:rPr lang="ru-RU" dirty="0" smtClean="0"/>
              <a:t> </a:t>
            </a:r>
            <a:r>
              <a:rPr lang="ru-RU" dirty="0" smtClean="0"/>
              <a:t>отдела организации контроля в сфере здравоохранения Территориального органа Росздравнадзора по Тульской области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67" y="197448"/>
            <a:ext cx="2578744" cy="8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2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2</a:t>
            </a:fld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968500" y="190501"/>
            <a:ext cx="44450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ФЕДЕРАЛЬНЫЕ ЗАКОНЫ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1266413"/>
            <a:ext cx="7454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+mj-lt"/>
                <a:ea typeface="Times New Roman" panose="02020603050405020304" pitchFamily="18" charset="0"/>
              </a:rPr>
              <a:t>Федеральный закон от 04.06.2018 N 140-ФЗ "О внесении изменений в Федеральный закон "Об обращении лекарственных средств" (дата вступления в силу 15.06.2018г.)</a:t>
            </a:r>
            <a:endParaRPr lang="ru-RU" sz="24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890" y="3169227"/>
            <a:ext cx="3854258" cy="2570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49"/>
          <a:stretch/>
        </p:blipFill>
        <p:spPr>
          <a:xfrm>
            <a:off x="5068780" y="3303873"/>
            <a:ext cx="2953002" cy="233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822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965200" y="139701"/>
            <a:ext cx="60833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РФ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0921" y="1032727"/>
            <a:ext cx="6155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Постановление Правительства РФ от 22.06.2018 N 718 "О внесении изменений в некоторые акты Правительства Российской Федерации в связи с совершенствованием контроля за оборотом наркотических средств и психотропных веществ" (дата вступления в силу 03.07.2018г.)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0921" y="3309441"/>
            <a:ext cx="6155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</a:rPr>
              <a:t>Постановление Правительства РФ от 21.06.2018 N 709 "О внесении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изменений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в пункт 16 Правил признания лица инвалидом"(дата вступления в силу 03.07.2018г.)</a:t>
            </a:r>
            <a:endParaRPr lang="ru-RU" dirty="0">
              <a:latin typeface="+mj-lt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3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921" y="4785937"/>
            <a:ext cx="6155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Постановление Правительства РФ от 05.05.2018 N 555 "О единой государственной информационной системе в сфере здравоохранения" (дата вступления в силу 15.05.2018г.)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3" y="2021004"/>
            <a:ext cx="2548349" cy="18960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3"/>
          <a:stretch/>
        </p:blipFill>
        <p:spPr>
          <a:xfrm>
            <a:off x="423725" y="4453428"/>
            <a:ext cx="1926823" cy="1188845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2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9600" y="1400651"/>
            <a:ext cx="5309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Times New Roman" panose="02020603050405020304" pitchFamily="18" charset="0"/>
              </a:rPr>
              <a:t>Постановление Правительства РФ от 31.05.2018 N 633 "О внесении изменений в Правила государственной регистрации медицинских изделий" (дата вступления в силу 13.06.2018г.)</a:t>
            </a:r>
            <a:endParaRPr lang="ru-RU" sz="20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9600" y="3709619"/>
            <a:ext cx="553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Times New Roman" panose="02020603050405020304" pitchFamily="18" charset="0"/>
              </a:rPr>
              <a:t>Постановление Правительства РФ от 29.03.2018 N 339</a:t>
            </a:r>
          </a:p>
          <a:p>
            <a:r>
              <a:rPr lang="ru-RU" sz="2000" dirty="0">
                <a:latin typeface="+mj-lt"/>
                <a:ea typeface="Times New Roman" panose="02020603050405020304" pitchFamily="18" charset="0"/>
              </a:rPr>
              <a:t>"О внесении изменений в Правила признания лица инвалидом" (дата вступления в силу 14.04.2018г.)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4</a:t>
            </a:r>
            <a:endParaRPr lang="ru-RU" dirty="0">
              <a:solidFill>
                <a:srgbClr val="1F497D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965200" y="139701"/>
            <a:ext cx="60833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 ПРАВИТЕЛЬСТВА РФ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6" y="1448693"/>
            <a:ext cx="1926823" cy="1279961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23" y="3639499"/>
            <a:ext cx="200575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5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57300" y="203201"/>
            <a:ext cx="54991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ПРИКАЗЫ МИНЗДРАВА РОССИИ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2850" y="992631"/>
            <a:ext cx="5530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</a:rPr>
              <a:t>Приказ Минздрава России от 31.05.2018 N 298н "Об утверждении Порядка оказания медицинской помощи по профилю "пластическая хирургия"(дата вступления в силу 03.07.2018г.)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7300" y="2373072"/>
            <a:ext cx="523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</a:rPr>
              <a:t>Приказ Минздрава России от 08.02.2018 N 53н "Об утверждении порядка разработки стандартов медицинской помощи" (дата вступления в силу 16.06.2018г.)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90" y="1013182"/>
            <a:ext cx="2346120" cy="159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05" y="2743610"/>
            <a:ext cx="2375703" cy="182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4673762"/>
            <a:ext cx="2265610" cy="168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7300" y="3787170"/>
            <a:ext cx="51518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Приказ Минздрава России от 27.03.2018 N 125н "Об утверждении порядка медицинского обследования донора биологического материала и перечня противопоказаний (абсолютных и относительных) для получения биологического материала"(дата вступления в силу 09.06.2018г.)</a:t>
            </a:r>
          </a:p>
        </p:txBody>
      </p:sp>
    </p:spTree>
    <p:extLst>
      <p:ext uri="{BB962C8B-B14F-4D97-AF65-F5344CB8AC3E}">
        <p14:creationId xmlns:p14="http://schemas.microsoft.com/office/powerpoint/2010/main" val="122157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6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57300" y="203201"/>
            <a:ext cx="54991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ПРИКАЗЫ МИНЗДРАВА РОССИИ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37" y="1569027"/>
            <a:ext cx="5299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</a:rPr>
              <a:t>Приказ Минздрава России от 05.04.2018 N 149н "О внесении изменений в некоторые приказы Министерства здравоохранения Российской Федерации по вопросам обращения лекарственных средств, подлежащих предметно-количественному учету» (дата вступления в силу 14.05.2018г.)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7436" y="3886200"/>
            <a:ext cx="5144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Приказ Минздрава России от 07.06.2018 N 321н "Об утверждении перечней медицинских показаний и противопоказаний для санаторно-курортного лечения" (дата вступления в силу 14.07.2018г.)</a:t>
            </a:r>
          </a:p>
        </p:txBody>
      </p:sp>
      <p:pic>
        <p:nvPicPr>
          <p:cNvPr id="1026" name="Picture 2" descr="http://sankurtur.travelstack.ru/upload/iblock/6d5/6d559d860751f10ea56aeb930ff1fb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74" y="4044412"/>
            <a:ext cx="1969663" cy="13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seroz.ru/wp-content/uploads/2017/07/relivi16_28-02-2017-07-13_tabletki_pri_psoria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1" y="1660616"/>
            <a:ext cx="2018976" cy="135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1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7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30300" y="203201"/>
            <a:ext cx="5765800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ПРИКАЗЫ МИНЗДРАВА РОССИИ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30300" y="999262"/>
            <a:ext cx="510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Приказ Минздрава России от 09.01.2018 N 2н "О внесении изменений в приказ Министерства здравоохранения Российской Федерации от 15 декабря 2014 г. N 834н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 (дата вступления в силу 16.04.2018г.)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8"/>
          <a:stretch/>
        </p:blipFill>
        <p:spPr>
          <a:xfrm>
            <a:off x="6744050" y="1144164"/>
            <a:ext cx="1640752" cy="458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30300" y="3495536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Приказ Минздрава России от 07.03.2018 N 92н "Об утверждении Положения об организации оказания первичной медико-санитарной помощи детям"</a:t>
            </a:r>
          </a:p>
          <a:p>
            <a:r>
              <a:rPr lang="ru-RU" dirty="0">
                <a:latin typeface="+mj-lt"/>
              </a:rPr>
              <a:t>(дата вступления в силу 29.04.2018г.)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30300" y="513176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+mj-lt"/>
              </a:rPr>
              <a:t>Приказ Минздрава России от 06.12.2017 N 974н "Об утверждении Правил проведения эндоскопических исследований" (дата вступления в силу 01.07.2018г.)</a:t>
            </a:r>
          </a:p>
        </p:txBody>
      </p:sp>
    </p:spTree>
    <p:extLst>
      <p:ext uri="{BB962C8B-B14F-4D97-AF65-F5344CB8AC3E}">
        <p14:creationId xmlns:p14="http://schemas.microsoft.com/office/powerpoint/2010/main" val="223767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8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132689" y="295607"/>
            <a:ext cx="5914064" cy="6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ИНФОРМАЦИОННЫЕ ПИСЬМА,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КАСАЮЩИЕСЯ СФЕРЫ ЗДРАВООХРАНЕНИЯ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0235" y="1349940"/>
            <a:ext cx="780176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 smtClean="0">
                <a:latin typeface="+mj-lt"/>
              </a:rPr>
              <a:t>- Письмо </a:t>
            </a:r>
            <a:r>
              <a:rPr lang="ru-RU" sz="1600" dirty="0">
                <a:latin typeface="+mj-lt"/>
              </a:rPr>
              <a:t>Минздрава России от 13.04.2018 N 25-4/10/2-2385 «По вопросу применения Правил ведения и хранения специальных журналов регистрации операций, связанных с оборотом наркотических средств и психотропных веществ, утв. Постановлением Правительства РФ от 04.11.2006 N 644»</a:t>
            </a:r>
          </a:p>
          <a:p>
            <a:pPr indent="342900" algn="just"/>
            <a:endParaRPr lang="ru-RU" sz="1600" dirty="0">
              <a:latin typeface="+mj-lt"/>
            </a:endParaRPr>
          </a:p>
          <a:p>
            <a:pPr indent="342900" algn="just"/>
            <a:r>
              <a:rPr lang="ru-RU" sz="1600" dirty="0" smtClean="0">
                <a:latin typeface="+mj-lt"/>
              </a:rPr>
              <a:t>- Письмо </a:t>
            </a:r>
            <a:r>
              <a:rPr lang="ru-RU" sz="1600" dirty="0">
                <a:latin typeface="+mj-lt"/>
              </a:rPr>
              <a:t>Минздрава России от 09.04.2018 N 18-2/0579 «О порядке организации и оказания медицинской помощи с применением телемедицинских технологий»</a:t>
            </a:r>
          </a:p>
          <a:p>
            <a:pPr indent="342900" algn="just"/>
            <a:endParaRPr lang="ru-RU" sz="1600" dirty="0">
              <a:latin typeface="+mj-lt"/>
            </a:endParaRPr>
          </a:p>
          <a:p>
            <a:pPr indent="342900" algn="just"/>
            <a:r>
              <a:rPr lang="ru-RU" sz="1600" dirty="0" smtClean="0">
                <a:latin typeface="+mj-lt"/>
              </a:rPr>
              <a:t>- Письмо </a:t>
            </a:r>
            <a:r>
              <a:rPr lang="ru-RU" sz="1600" dirty="0">
                <a:latin typeface="+mj-lt"/>
              </a:rPr>
              <a:t>Минздрава России N 17-0/10/2-2853, ФФОМС N 5586/30/и от 03.05.2018 «О направлении формы контрольного листа учета оказанной медицинской помощи пациентам с онкологическими заболеваниями</a:t>
            </a:r>
            <a:r>
              <a:rPr lang="ru-RU" sz="1600" dirty="0" smtClean="0">
                <a:latin typeface="+mj-lt"/>
              </a:rPr>
              <a:t>».</a:t>
            </a:r>
          </a:p>
          <a:p>
            <a:pPr indent="342900" algn="just"/>
            <a:endParaRPr lang="ru-RU" sz="1600" dirty="0" smtClean="0">
              <a:latin typeface="+mj-lt"/>
            </a:endParaRPr>
          </a:p>
          <a:p>
            <a:pPr indent="342900" algn="just"/>
            <a:r>
              <a:rPr lang="ru-RU" sz="1600" dirty="0" smtClean="0">
                <a:latin typeface="+mj-lt"/>
              </a:rPr>
              <a:t>- Письмо </a:t>
            </a:r>
            <a:r>
              <a:rPr lang="ru-RU" sz="1600" dirty="0">
                <a:latin typeface="+mj-lt"/>
              </a:rPr>
              <a:t>ФАС России от 29.06.2018 N АЦ/49132/18 «О формировании отпускных цен на лекарственные препараты, включенные в Перечень ЖНВЛП»</a:t>
            </a:r>
          </a:p>
          <a:p>
            <a:pPr indent="342900" algn="just"/>
            <a:endParaRPr lang="ru-RU" sz="1600" dirty="0">
              <a:latin typeface="+mj-lt"/>
            </a:endParaRPr>
          </a:p>
          <a:p>
            <a:pPr indent="342900" algn="just"/>
            <a:r>
              <a:rPr lang="ru-RU" sz="1600" dirty="0" smtClean="0">
                <a:latin typeface="+mj-lt"/>
              </a:rPr>
              <a:t>- Письмо </a:t>
            </a:r>
            <a:r>
              <a:rPr lang="ru-RU" sz="1600" dirty="0">
                <a:latin typeface="+mj-lt"/>
              </a:rPr>
              <a:t>ФАС России от 14.06.2018 N АК/43550/18 «Об использовании образов медицинских работников в рекламе учебных заведений для медицинских работников».</a:t>
            </a:r>
          </a:p>
          <a:p>
            <a:pPr indent="342900" algn="just"/>
            <a:endParaRPr lang="ru-RU" sz="1500" dirty="0" smtClean="0">
              <a:latin typeface="+mj-lt"/>
            </a:endParaRPr>
          </a:p>
          <a:p>
            <a:pPr indent="342900" algn="just"/>
            <a:endParaRPr lang="ru-RU" sz="1500" dirty="0">
              <a:latin typeface="+mj-lt"/>
            </a:endParaRPr>
          </a:p>
          <a:p>
            <a:pPr indent="342900" algn="just"/>
            <a:endParaRPr lang="ru-RU" sz="15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5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1F497D"/>
                </a:solidFill>
              </a:rPr>
              <a:pPr/>
              <a:t>9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1533" y="2219038"/>
            <a:ext cx="7704667" cy="1981200"/>
          </a:xfrm>
        </p:spPr>
        <p:txBody>
          <a:bodyPr/>
          <a:lstStyle/>
          <a:p>
            <a:r>
              <a:rPr lang="ru-RU" b="1" dirty="0">
                <a:latin typeface="Segoe UI"/>
                <a:ea typeface="Segoe UI"/>
                <a:cs typeface="Segoe UI"/>
              </a:rPr>
              <a:t>СПАСИБО ЗА ВНИМАНИЕ</a:t>
            </a:r>
            <a:r>
              <a:rPr lang="en-US" b="1" dirty="0" smtClean="0">
                <a:latin typeface="Segoe UI"/>
                <a:ea typeface="Segoe UI"/>
                <a:cs typeface="Segoe UI"/>
              </a:rPr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4032" y="4200238"/>
            <a:ext cx="6306968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Реформа контрольно-надзорной деятельности -&gt; Система комплексной профилактики нарушений обязательных требований для юридических лиц и индивидуальных предпринимателей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http://71reg.roszdravnadzor.ru/about/reform/prevention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9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ZN-2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Другая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ZN-2" id="{32C6078F-9AB6-45B0-9D28-142A13112FA9}" vid="{8F4358D7-2FF9-402D-864F-E660560649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RZN-2</Template>
  <TotalTime>154</TotalTime>
  <Words>632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Times New Roman</vt:lpstr>
      <vt:lpstr>RZN-2</vt:lpstr>
      <vt:lpstr>Доклад Территориального органа Росздравнадзора по Тульской области с руководством по соблюдению обязательных требований за II квартал 2018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РЗН</dc:creator>
  <cp:lastModifiedBy>bocharova</cp:lastModifiedBy>
  <cp:revision>37</cp:revision>
  <dcterms:created xsi:type="dcterms:W3CDTF">2018-04-09T09:49:55Z</dcterms:created>
  <dcterms:modified xsi:type="dcterms:W3CDTF">2018-08-14T08:26:05Z</dcterms:modified>
</cp:coreProperties>
</file>